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1145" r:id="rId2"/>
    <p:sldId id="1134" r:id="rId3"/>
    <p:sldId id="1227" r:id="rId4"/>
    <p:sldId id="1147" r:id="rId5"/>
    <p:sldId id="1138" r:id="rId6"/>
    <p:sldId id="1146" r:id="rId7"/>
    <p:sldId id="1158" r:id="rId8"/>
    <p:sldId id="1225" r:id="rId9"/>
    <p:sldId id="1226" r:id="rId10"/>
    <p:sldId id="1240" r:id="rId11"/>
    <p:sldId id="1082" r:id="rId12"/>
    <p:sldId id="259" r:id="rId13"/>
    <p:sldId id="1222" r:id="rId14"/>
    <p:sldId id="1234" r:id="rId15"/>
    <p:sldId id="1223" r:id="rId16"/>
    <p:sldId id="273" r:id="rId17"/>
    <p:sldId id="1136" r:id="rId18"/>
    <p:sldId id="1235" r:id="rId19"/>
    <p:sldId id="1132" r:id="rId20"/>
    <p:sldId id="1142" r:id="rId21"/>
    <p:sldId id="1139" r:id="rId22"/>
    <p:sldId id="1219" r:id="rId23"/>
    <p:sldId id="1218" r:id="rId24"/>
    <p:sldId id="1238" r:id="rId25"/>
    <p:sldId id="1220" r:id="rId26"/>
    <p:sldId id="1236" r:id="rId27"/>
    <p:sldId id="1203" r:id="rId28"/>
    <p:sldId id="1229" r:id="rId29"/>
    <p:sldId id="1230" r:id="rId30"/>
    <p:sldId id="1205" r:id="rId31"/>
    <p:sldId id="1231" r:id="rId32"/>
    <p:sldId id="1204" r:id="rId33"/>
    <p:sldId id="1233" r:id="rId34"/>
    <p:sldId id="1224" r:id="rId35"/>
    <p:sldId id="1215" r:id="rId36"/>
    <p:sldId id="1241" r:id="rId37"/>
    <p:sldId id="1216" r:id="rId38"/>
    <p:sldId id="1209" r:id="rId39"/>
    <p:sldId id="122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3432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2001" userDrawn="1">
          <p15:clr>
            <a:srgbClr val="A4A3A4"/>
          </p15:clr>
        </p15:guide>
        <p15:guide id="5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1E1E"/>
    <a:srgbClr val="C00000"/>
    <a:srgbClr val="FFFFFF"/>
    <a:srgbClr val="CE0505"/>
    <a:srgbClr val="404040"/>
    <a:srgbClr val="333333"/>
    <a:srgbClr val="E7E6E6"/>
    <a:srgbClr val="D82424"/>
    <a:srgbClr val="F7F2F9"/>
    <a:srgbClr val="F4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66" autoAdjust="0"/>
    <p:restoredTop sz="79296" autoAdjust="0"/>
  </p:normalViewPr>
  <p:slideViewPr>
    <p:cSldViewPr snapToGrid="0">
      <p:cViewPr varScale="1">
        <p:scale>
          <a:sx n="87" d="100"/>
          <a:sy n="87" d="100"/>
        </p:scale>
        <p:origin x="600" y="64"/>
      </p:cViewPr>
      <p:guideLst>
        <p:guide orient="horz" pos="2364"/>
        <p:guide pos="3432"/>
        <p:guide orient="horz" pos="2160"/>
        <p:guide orient="horz" pos="2001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BB2E2-CCA3-4C86-91D4-B8B05A22C57B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24B2A-960C-418A-A80F-818A2663B92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985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4B2A-960C-418A-A80F-818A2663B922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5878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7339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91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4191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58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671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993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2036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241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9571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358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24944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315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E6C0F-02BE-4572-8EA1-2B32B6A8EE7C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9265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4B2A-960C-418A-A80F-818A2663B922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7825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E6C0F-02BE-4572-8EA1-2B32B6A8EE7C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5136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4B2A-960C-418A-A80F-818A2663B922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8654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4B2A-960C-418A-A80F-818A2663B922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3828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E6C0F-02BE-4572-8EA1-2B32B6A8EE7C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7935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E6C0F-02BE-4572-8EA1-2B32B6A8EE7C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019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BFE9-5802-440C-8359-B87334E09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260EF-7B08-4C02-AE10-32228C2DD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41FF9-ADC8-433B-AB99-52FDD63AE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94EB9-1674-4F0B-8836-2CE33682CE0C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CD237-1982-4B1F-B793-A3A7843C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CD892-2325-46E7-B0D5-EC935CEB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D80A-927D-427C-8BC9-400978D2E8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3914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A6F5-8765-4A37-B7D2-1F5B4D078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AD0135-EE13-40BF-9DD2-873444191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8E0C2-9AE1-40CF-96CD-12AFE6D6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94EB9-1674-4F0B-8836-2CE33682CE0C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357AE-5D1F-4FB8-A8BD-4F1E1A1FC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580F3-59D8-499B-81BD-8E1B140E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D80A-927D-427C-8BC9-400978D2E8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4179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697299-136E-43F5-8C61-3F1C00DD5D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E132B-2672-4714-9403-DD65941A7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EC320-FB48-4CC0-B33B-79F9DD3ED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94EB9-1674-4F0B-8836-2CE33682CE0C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E0D0D-3EE9-44EF-9317-F2D4BCE5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2E456-B856-4044-9A79-E2E4756AF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D80A-927D-427C-8BC9-400978D2E8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4158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620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9FEF3-0334-414B-9475-308681CC9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2" cy="6858002"/>
          </a:xfrm>
          <a:custGeom>
            <a:avLst/>
            <a:gdLst>
              <a:gd name="connsiteX0" fmla="*/ 0 w 6096002"/>
              <a:gd name="connsiteY0" fmla="*/ 0 h 6858002"/>
              <a:gd name="connsiteX1" fmla="*/ 4876802 w 6096002"/>
              <a:gd name="connsiteY1" fmla="*/ 0 h 6858002"/>
              <a:gd name="connsiteX2" fmla="*/ 6096002 w 6096002"/>
              <a:gd name="connsiteY2" fmla="*/ 6858002 h 6858002"/>
              <a:gd name="connsiteX3" fmla="*/ 0 w 6096002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6858002">
                <a:moveTo>
                  <a:pt x="0" y="0"/>
                </a:moveTo>
                <a:lnTo>
                  <a:pt x="4876802" y="0"/>
                </a:lnTo>
                <a:lnTo>
                  <a:pt x="6096002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404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F48C8F-9AA6-4CE6-B353-0884791273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435" y="0"/>
            <a:ext cx="5375565" cy="6857999"/>
          </a:xfrm>
          <a:custGeom>
            <a:avLst/>
            <a:gdLst>
              <a:gd name="connsiteX0" fmla="*/ 0 w 5375565"/>
              <a:gd name="connsiteY0" fmla="*/ 1205345 h 6857999"/>
              <a:gd name="connsiteX1" fmla="*/ 524438 w 5375565"/>
              <a:gd name="connsiteY1" fmla="*/ 1205345 h 6857999"/>
              <a:gd name="connsiteX2" fmla="*/ 524438 w 5375565"/>
              <a:gd name="connsiteY2" fmla="*/ 6857999 h 6857999"/>
              <a:gd name="connsiteX3" fmla="*/ 0 w 5375565"/>
              <a:gd name="connsiteY3" fmla="*/ 6857999 h 6857999"/>
              <a:gd name="connsiteX4" fmla="*/ 1212782 w 5375565"/>
              <a:gd name="connsiteY4" fmla="*/ 921327 h 6857999"/>
              <a:gd name="connsiteX5" fmla="*/ 1737220 w 5375565"/>
              <a:gd name="connsiteY5" fmla="*/ 921327 h 6857999"/>
              <a:gd name="connsiteX6" fmla="*/ 1737220 w 5375565"/>
              <a:gd name="connsiteY6" fmla="*/ 6573981 h 6857999"/>
              <a:gd name="connsiteX7" fmla="*/ 1212782 w 5375565"/>
              <a:gd name="connsiteY7" fmla="*/ 6573981 h 6857999"/>
              <a:gd name="connsiteX8" fmla="*/ 3638346 w 5375565"/>
              <a:gd name="connsiteY8" fmla="*/ 921325 h 6857999"/>
              <a:gd name="connsiteX9" fmla="*/ 4162783 w 5375565"/>
              <a:gd name="connsiteY9" fmla="*/ 921325 h 6857999"/>
              <a:gd name="connsiteX10" fmla="*/ 4162783 w 5375565"/>
              <a:gd name="connsiteY10" fmla="*/ 6573980 h 6857999"/>
              <a:gd name="connsiteX11" fmla="*/ 3638346 w 5375565"/>
              <a:gd name="connsiteY11" fmla="*/ 6573980 h 6857999"/>
              <a:gd name="connsiteX12" fmla="*/ 1819173 w 5375565"/>
              <a:gd name="connsiteY12" fmla="*/ 602672 h 6857999"/>
              <a:gd name="connsiteX13" fmla="*/ 2343611 w 5375565"/>
              <a:gd name="connsiteY13" fmla="*/ 602672 h 6857999"/>
              <a:gd name="connsiteX14" fmla="*/ 2343611 w 5375565"/>
              <a:gd name="connsiteY14" fmla="*/ 6255326 h 6857999"/>
              <a:gd name="connsiteX15" fmla="*/ 1819173 w 5375565"/>
              <a:gd name="connsiteY15" fmla="*/ 6255326 h 6857999"/>
              <a:gd name="connsiteX16" fmla="*/ 606391 w 5375565"/>
              <a:gd name="connsiteY16" fmla="*/ 602672 h 6857999"/>
              <a:gd name="connsiteX17" fmla="*/ 1130829 w 5375565"/>
              <a:gd name="connsiteY17" fmla="*/ 602672 h 6857999"/>
              <a:gd name="connsiteX18" fmla="*/ 1130829 w 5375565"/>
              <a:gd name="connsiteY18" fmla="*/ 6255326 h 6857999"/>
              <a:gd name="connsiteX19" fmla="*/ 606391 w 5375565"/>
              <a:gd name="connsiteY19" fmla="*/ 6255326 h 6857999"/>
              <a:gd name="connsiteX20" fmla="*/ 4244737 w 5375565"/>
              <a:gd name="connsiteY20" fmla="*/ 602670 h 6857999"/>
              <a:gd name="connsiteX21" fmla="*/ 4769174 w 5375565"/>
              <a:gd name="connsiteY21" fmla="*/ 602670 h 6857999"/>
              <a:gd name="connsiteX22" fmla="*/ 4769174 w 5375565"/>
              <a:gd name="connsiteY22" fmla="*/ 6255325 h 6857999"/>
              <a:gd name="connsiteX23" fmla="*/ 4244737 w 5375565"/>
              <a:gd name="connsiteY23" fmla="*/ 6255325 h 6857999"/>
              <a:gd name="connsiteX24" fmla="*/ 3031955 w 5375565"/>
              <a:gd name="connsiteY24" fmla="*/ 602670 h 6857999"/>
              <a:gd name="connsiteX25" fmla="*/ 3556392 w 5375565"/>
              <a:gd name="connsiteY25" fmla="*/ 602670 h 6857999"/>
              <a:gd name="connsiteX26" fmla="*/ 3556392 w 5375565"/>
              <a:gd name="connsiteY26" fmla="*/ 6255325 h 6857999"/>
              <a:gd name="connsiteX27" fmla="*/ 3031955 w 5375565"/>
              <a:gd name="connsiteY27" fmla="*/ 6255325 h 6857999"/>
              <a:gd name="connsiteX28" fmla="*/ 4851128 w 5375565"/>
              <a:gd name="connsiteY28" fmla="*/ 284015 h 6857999"/>
              <a:gd name="connsiteX29" fmla="*/ 5375565 w 5375565"/>
              <a:gd name="connsiteY29" fmla="*/ 284015 h 6857999"/>
              <a:gd name="connsiteX30" fmla="*/ 5375565 w 5375565"/>
              <a:gd name="connsiteY30" fmla="*/ 5936670 h 6857999"/>
              <a:gd name="connsiteX31" fmla="*/ 4851128 w 5375565"/>
              <a:gd name="connsiteY31" fmla="*/ 5936670 h 6857999"/>
              <a:gd name="connsiteX32" fmla="*/ 2425564 w 5375565"/>
              <a:gd name="connsiteY32" fmla="*/ 0 h 6857999"/>
              <a:gd name="connsiteX33" fmla="*/ 2950001 w 5375565"/>
              <a:gd name="connsiteY33" fmla="*/ 0 h 6857999"/>
              <a:gd name="connsiteX34" fmla="*/ 2950001 w 5375565"/>
              <a:gd name="connsiteY34" fmla="*/ 5652654 h 6857999"/>
              <a:gd name="connsiteX35" fmla="*/ 2425564 w 5375565"/>
              <a:gd name="connsiteY35" fmla="*/ 565265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375565" h="6857999">
                <a:moveTo>
                  <a:pt x="0" y="1205345"/>
                </a:moveTo>
                <a:lnTo>
                  <a:pt x="524438" y="1205345"/>
                </a:lnTo>
                <a:lnTo>
                  <a:pt x="524438" y="6857999"/>
                </a:lnTo>
                <a:lnTo>
                  <a:pt x="0" y="6857999"/>
                </a:lnTo>
                <a:close/>
                <a:moveTo>
                  <a:pt x="1212782" y="921327"/>
                </a:moveTo>
                <a:lnTo>
                  <a:pt x="1737220" y="921327"/>
                </a:lnTo>
                <a:lnTo>
                  <a:pt x="1737220" y="6573981"/>
                </a:lnTo>
                <a:lnTo>
                  <a:pt x="1212782" y="6573981"/>
                </a:lnTo>
                <a:close/>
                <a:moveTo>
                  <a:pt x="3638346" y="921325"/>
                </a:moveTo>
                <a:lnTo>
                  <a:pt x="4162783" y="921325"/>
                </a:lnTo>
                <a:lnTo>
                  <a:pt x="4162783" y="6573980"/>
                </a:lnTo>
                <a:lnTo>
                  <a:pt x="3638346" y="6573980"/>
                </a:lnTo>
                <a:close/>
                <a:moveTo>
                  <a:pt x="1819173" y="602672"/>
                </a:moveTo>
                <a:lnTo>
                  <a:pt x="2343611" y="602672"/>
                </a:lnTo>
                <a:lnTo>
                  <a:pt x="2343611" y="6255326"/>
                </a:lnTo>
                <a:lnTo>
                  <a:pt x="1819173" y="6255326"/>
                </a:lnTo>
                <a:close/>
                <a:moveTo>
                  <a:pt x="606391" y="602672"/>
                </a:moveTo>
                <a:lnTo>
                  <a:pt x="1130829" y="602672"/>
                </a:lnTo>
                <a:lnTo>
                  <a:pt x="1130829" y="6255326"/>
                </a:lnTo>
                <a:lnTo>
                  <a:pt x="606391" y="6255326"/>
                </a:lnTo>
                <a:close/>
                <a:moveTo>
                  <a:pt x="4244737" y="602670"/>
                </a:moveTo>
                <a:lnTo>
                  <a:pt x="4769174" y="602670"/>
                </a:lnTo>
                <a:lnTo>
                  <a:pt x="4769174" y="6255325"/>
                </a:lnTo>
                <a:lnTo>
                  <a:pt x="4244737" y="6255325"/>
                </a:lnTo>
                <a:close/>
                <a:moveTo>
                  <a:pt x="3031955" y="602670"/>
                </a:moveTo>
                <a:lnTo>
                  <a:pt x="3556392" y="602670"/>
                </a:lnTo>
                <a:lnTo>
                  <a:pt x="3556392" y="6255325"/>
                </a:lnTo>
                <a:lnTo>
                  <a:pt x="3031955" y="6255325"/>
                </a:lnTo>
                <a:close/>
                <a:moveTo>
                  <a:pt x="4851128" y="284015"/>
                </a:moveTo>
                <a:lnTo>
                  <a:pt x="5375565" y="284015"/>
                </a:lnTo>
                <a:lnTo>
                  <a:pt x="5375565" y="5936670"/>
                </a:lnTo>
                <a:lnTo>
                  <a:pt x="4851128" y="5936670"/>
                </a:lnTo>
                <a:close/>
                <a:moveTo>
                  <a:pt x="2425564" y="0"/>
                </a:moveTo>
                <a:lnTo>
                  <a:pt x="2950001" y="0"/>
                </a:lnTo>
                <a:lnTo>
                  <a:pt x="2950001" y="5652654"/>
                </a:lnTo>
                <a:lnTo>
                  <a:pt x="2425564" y="56526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389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CE8B2-4CBA-40C4-9DF4-90DFE4EC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4C93B-5567-4E1F-B4D9-8D8A411F1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3C18B-EA10-41E1-BE7F-590BF482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94EB9-1674-4F0B-8836-2CE33682CE0C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DAB6-0545-44C5-8DD6-E31491968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DD4CD-C00A-4C7B-B543-CD38BB2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D80A-927D-427C-8BC9-400978D2E8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882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56AAC-A691-46F1-AADF-0EC13344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BFD88-FED4-4AEA-BFA1-264099E4D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8B329-05C7-47F2-967C-FBAA289E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94EB9-1674-4F0B-8836-2CE33682CE0C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7FE6B-2720-4FD9-8A64-2F27810D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383CD-4696-4908-92B2-ADC556CA7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D80A-927D-427C-8BC9-400978D2E8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36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1C80D-30C2-4FD8-9F3F-DA25442E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05BE5-AAB4-495C-98FB-03B13D47C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0323F5-A6F9-4980-94AA-5E721F22A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8C061-0135-4102-9BE6-722CC4BD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94EB9-1674-4F0B-8836-2CE33682CE0C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6DC27-669B-41F3-A1C8-B3DB22BF5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3474B1-6A2D-4356-93C4-204122A6C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D80A-927D-427C-8BC9-400978D2E8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644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8FE27-79E4-4DDE-A6A5-6E21790B6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08A0C-1C22-4CAD-A63E-031807158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E2260-57F7-4649-A78C-93B647B77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F5A2B-1AC3-4156-A5C0-F9F761AD9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9392A3-5587-46D0-92A2-74135F957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54835-DFEA-459F-8AA9-9B99A0B10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94EB9-1674-4F0B-8836-2CE33682CE0C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C86884-1364-465D-9B0A-DE0B9909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30973-FB77-4BC4-9C13-66A115D0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D80A-927D-427C-8BC9-400978D2E8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159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AEDBA-75B7-49D4-80FB-DA9F5D09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6130BD-3997-4DEC-A994-01ABDE019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94EB9-1674-4F0B-8836-2CE33682CE0C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8BE6B-A855-4886-8236-2E83A31B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FC281C-0569-4CDB-A30A-70496D51B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D80A-927D-427C-8BC9-400978D2E8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093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FB61EC-AC06-4F88-95CD-E037228B2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94EB9-1674-4F0B-8836-2CE33682CE0C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F1574D-3AD0-46D3-B5A9-50816745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03291-0EE3-4AD2-917A-68CB3271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D80A-927D-427C-8BC9-400978D2E8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863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6641A-8E7B-41E1-9E51-2F9283A9A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449C6-8A47-40DA-9619-7D5BD70AE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70C60-E616-4995-BEF7-FD1C219D4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3886A-E9ED-421A-9FD4-1B8E29C36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94EB9-1674-4F0B-8836-2CE33682CE0C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F3977-3CCC-4A01-93F1-2DDB4AE5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E1DFA-E78D-46A3-B37A-613938E6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D80A-927D-427C-8BC9-400978D2E8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955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7741A-D797-4F13-A88D-398F52EA4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3FA6E1-944C-4046-B5F4-2D36CCEA2B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65415-9A5E-4596-B433-5AB8DBAB8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E6E00-38AE-4354-B347-D84C87A4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94EB9-1674-4F0B-8836-2CE33682CE0C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CF465-4B7F-4093-8AD1-070A865E5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36826-4FC9-4C27-837C-C8351F3F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D80A-927D-427C-8BC9-400978D2E8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4820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DA9180-D9F7-4CED-973E-9A433AA6D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B2F81-D2D1-4B5E-A04D-6AF36E06F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DC067-35BE-48C9-99D3-CA97CF3FE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94EB9-1674-4F0B-8836-2CE33682CE0C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B7354-4957-421A-A4E0-0776EF250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B0CEE-366E-4846-A136-F0AB74338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FD80A-927D-427C-8BC9-400978D2E8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413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6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sv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15.png"/><Relationship Id="rId10" Type="http://schemas.openxmlformats.org/officeDocument/2006/relationships/image" Target="../media/image59.png"/><Relationship Id="rId4" Type="http://schemas.openxmlformats.org/officeDocument/2006/relationships/image" Target="../media/image54.sv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3.wdp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2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4.png"/><Relationship Id="rId4" Type="http://schemas.openxmlformats.org/officeDocument/2006/relationships/hyperlink" Target="http://ask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jpeg"/><Relationship Id="rId7" Type="http://schemas.openxmlformats.org/officeDocument/2006/relationships/image" Target="../media/image11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5" Type="http://schemas.openxmlformats.org/officeDocument/2006/relationships/image" Target="../media/image116.svg"/><Relationship Id="rId4" Type="http://schemas.openxmlformats.org/officeDocument/2006/relationships/image" Target="../media/image115.png"/><Relationship Id="rId9" Type="http://schemas.openxmlformats.org/officeDocument/2006/relationships/image" Target="../media/image120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jpg"/><Relationship Id="rId7" Type="http://schemas.openxmlformats.org/officeDocument/2006/relationships/image" Target="../media/image12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sv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rope&#10;&#10;Description automatically generated">
            <a:extLst>
              <a:ext uri="{FF2B5EF4-FFF2-40B4-BE49-F238E27FC236}">
                <a16:creationId xmlns:a16="http://schemas.microsoft.com/office/drawing/2014/main" id="{1B76A66E-DE40-F266-92EB-D8C6F662FA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5717" y="-50034"/>
            <a:ext cx="14895448" cy="69080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867ABF-2B28-3488-F76F-9528D5E13BD6}"/>
              </a:ext>
            </a:extLst>
          </p:cNvPr>
          <p:cNvSpPr/>
          <p:nvPr/>
        </p:nvSpPr>
        <p:spPr>
          <a:xfrm>
            <a:off x="311663" y="3131947"/>
            <a:ext cx="3612637" cy="554123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2FB7C0-60A3-1AC1-E941-4CCD6FC1D691}"/>
              </a:ext>
            </a:extLst>
          </p:cNvPr>
          <p:cNvGrpSpPr/>
          <p:nvPr/>
        </p:nvGrpSpPr>
        <p:grpSpPr>
          <a:xfrm>
            <a:off x="312531" y="1815946"/>
            <a:ext cx="4653162" cy="1112969"/>
            <a:chOff x="312531" y="1929155"/>
            <a:chExt cx="4653162" cy="11129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4D0A67-D009-3428-BC44-12F85CE9FD32}"/>
                </a:ext>
              </a:extLst>
            </p:cNvPr>
            <p:cNvSpPr txBox="1"/>
            <p:nvPr/>
          </p:nvSpPr>
          <p:spPr>
            <a:xfrm>
              <a:off x="315214" y="1929155"/>
              <a:ext cx="46504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ART OF DOING</a:t>
              </a:r>
              <a:endParaRPr lang="en-ID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hape 121">
              <a:extLst>
                <a:ext uri="{FF2B5EF4-FFF2-40B4-BE49-F238E27FC236}">
                  <a16:creationId xmlns:a16="http://schemas.microsoft.com/office/drawing/2014/main" id="{178AB80A-836B-25D5-6C7A-1114A3B80639}"/>
                </a:ext>
              </a:extLst>
            </p:cNvPr>
            <p:cNvSpPr/>
            <p:nvPr/>
          </p:nvSpPr>
          <p:spPr>
            <a:xfrm>
              <a:off x="312531" y="2252166"/>
              <a:ext cx="4286428" cy="7899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wrap="none" lIns="25399" tIns="25399" rIns="25399" bIns="25399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2724"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Micr</a:t>
              </a:r>
              <a:r>
                <a:rPr lang="en-US" sz="4800" b="1" kern="0" cap="all" spc="-15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o</a:t>
              </a:r>
              <a:r>
                <a:rPr lang="en-US" sz="4800" b="1" kern="0" cap="all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 moves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computer on a desk&#10;&#10;Description automatically generated" hidden="1">
            <a:extLst>
              <a:ext uri="{FF2B5EF4-FFF2-40B4-BE49-F238E27FC236}">
                <a16:creationId xmlns:a16="http://schemas.microsoft.com/office/drawing/2014/main" id="{C40411F0-5096-1B62-58EA-D68B2796BC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9359" y="0"/>
            <a:ext cx="5102410" cy="6858000"/>
          </a:xfrm>
          <a:prstGeom prst="rect">
            <a:avLst/>
          </a:prstGeom>
        </p:spPr>
      </p:pic>
      <p:grpSp>
        <p:nvGrpSpPr>
          <p:cNvPr id="26" name="Group 25" hidden="1">
            <a:extLst>
              <a:ext uri="{FF2B5EF4-FFF2-40B4-BE49-F238E27FC236}">
                <a16:creationId xmlns:a16="http://schemas.microsoft.com/office/drawing/2014/main" id="{5FB271D0-5C2E-A938-D489-6A9C37055B41}"/>
              </a:ext>
            </a:extLst>
          </p:cNvPr>
          <p:cNvGrpSpPr/>
          <p:nvPr/>
        </p:nvGrpSpPr>
        <p:grpSpPr>
          <a:xfrm>
            <a:off x="235463" y="127882"/>
            <a:ext cx="2244469" cy="925843"/>
            <a:chOff x="572467" y="240383"/>
            <a:chExt cx="3048000" cy="1257300"/>
          </a:xfrm>
        </p:grpSpPr>
        <p:pic>
          <p:nvPicPr>
            <p:cNvPr id="24" name="Picture 23" descr="A red text on a black background&#10;&#10;Description automatically generated">
              <a:extLst>
                <a:ext uri="{FF2B5EF4-FFF2-40B4-BE49-F238E27FC236}">
                  <a16:creationId xmlns:a16="http://schemas.microsoft.com/office/drawing/2014/main" id="{46115B8F-8AFE-A7D4-4957-99F2FFD11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467" y="240383"/>
              <a:ext cx="3048000" cy="1257300"/>
            </a:xfrm>
            <a:prstGeom prst="rect">
              <a:avLst/>
            </a:prstGeom>
          </p:spPr>
        </p:pic>
        <p:pic>
          <p:nvPicPr>
            <p:cNvPr id="25" name="Picture 24" descr="A red text on a black background&#10;&#10;Description automatically generated">
              <a:extLst>
                <a:ext uri="{FF2B5EF4-FFF2-40B4-BE49-F238E27FC236}">
                  <a16:creationId xmlns:a16="http://schemas.microsoft.com/office/drawing/2014/main" id="{08394919-192A-A962-7931-C746362B8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467" y="240383"/>
              <a:ext cx="3048000" cy="12573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0FEB8F-46AA-8EC0-1AEA-4284EBF25EA8}"/>
              </a:ext>
            </a:extLst>
          </p:cNvPr>
          <p:cNvGrpSpPr/>
          <p:nvPr/>
        </p:nvGrpSpPr>
        <p:grpSpPr>
          <a:xfrm>
            <a:off x="-314768" y="-122638"/>
            <a:ext cx="4239068" cy="6822876"/>
            <a:chOff x="-314768" y="-122638"/>
            <a:chExt cx="4239068" cy="682287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EB10B44-320E-20CC-1558-50A000A20813}"/>
                </a:ext>
              </a:extLst>
            </p:cNvPr>
            <p:cNvSpPr txBox="1"/>
            <p:nvPr/>
          </p:nvSpPr>
          <p:spPr>
            <a:xfrm>
              <a:off x="-314768" y="6300128"/>
              <a:ext cx="4239068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WWW.</a:t>
              </a:r>
              <a:r>
                <a:rPr lang="en-I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FABLESQUARE</a:t>
              </a:r>
              <a:r>
                <a:rPr lang="en-I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.</a:t>
              </a:r>
              <a:r>
                <a:rPr lang="en-I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COM</a:t>
              </a:r>
              <a:endPara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pic>
          <p:nvPicPr>
            <p:cNvPr id="1027" name="Picture 1026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914DDC88-8C13-4CD6-853C-D03264687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150" y="-122638"/>
              <a:ext cx="1837831" cy="103378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E3C889-C390-6EF1-28EF-A733AAAC1139}"/>
              </a:ext>
            </a:extLst>
          </p:cNvPr>
          <p:cNvGrpSpPr/>
          <p:nvPr/>
        </p:nvGrpSpPr>
        <p:grpSpPr>
          <a:xfrm>
            <a:off x="259317" y="3849496"/>
            <a:ext cx="7470250" cy="1439009"/>
            <a:chOff x="259317" y="4136577"/>
            <a:chExt cx="7470250" cy="143900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8B9375-D1DF-E241-F095-E6B98670059D}"/>
                </a:ext>
              </a:extLst>
            </p:cNvPr>
            <p:cNvSpPr txBox="1"/>
            <p:nvPr/>
          </p:nvSpPr>
          <p:spPr>
            <a:xfrm>
              <a:off x="259317" y="4136577"/>
              <a:ext cx="74702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12724"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Roboto Black"/>
                  <a:cs typeface="Arial" panose="020B0604020202020204" pitchFamily="34" charset="0"/>
                  <a:sym typeface="Roboto Black"/>
                </a:rPr>
                <a:t>Macro impact IN</a:t>
              </a:r>
              <a:endParaRPr lang="en-US" sz="4800" b="1" kern="0" cap="all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AF3C362-AA3A-AAC3-F7DD-E019F55F5C84}"/>
                </a:ext>
              </a:extLst>
            </p:cNvPr>
            <p:cNvGrpSpPr/>
            <p:nvPr/>
          </p:nvGrpSpPr>
          <p:grpSpPr>
            <a:xfrm>
              <a:off x="311663" y="4785628"/>
              <a:ext cx="6087469" cy="789958"/>
              <a:chOff x="311663" y="4438969"/>
              <a:chExt cx="6087469" cy="78995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1C416BA-F8F8-84BC-9D57-4443EC32593F}"/>
                  </a:ext>
                </a:extLst>
              </p:cNvPr>
              <p:cNvSpPr/>
              <p:nvPr/>
            </p:nvSpPr>
            <p:spPr>
              <a:xfrm>
                <a:off x="311663" y="4556887"/>
                <a:ext cx="6038337" cy="554123"/>
              </a:xfrm>
              <a:prstGeom prst="rect">
                <a:avLst/>
              </a:prstGeom>
              <a:solidFill>
                <a:srgbClr val="AB1E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I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Shape 121">
                <a:extLst>
                  <a:ext uri="{FF2B5EF4-FFF2-40B4-BE49-F238E27FC236}">
                    <a16:creationId xmlns:a16="http://schemas.microsoft.com/office/drawing/2014/main" id="{E4F96BFC-098E-4E89-626C-DD67EB7604C9}"/>
                  </a:ext>
                </a:extLst>
              </p:cNvPr>
              <p:cNvSpPr/>
              <p:nvPr/>
            </p:nvSpPr>
            <p:spPr>
              <a:xfrm>
                <a:off x="312531" y="4438969"/>
                <a:ext cx="6086601" cy="7899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lc="http://schemas.openxmlformats.org/drawingml/2006/lockedCanvas" xmlns:ma14="http://schemas.microsoft.com/office/mac/drawingml/2011/main" val="1"/>
                </a:ext>
              </a:extLst>
            </p:spPr>
            <p:txBody>
              <a:bodyPr wrap="none" lIns="25399" tIns="25399" rIns="25399" bIns="25399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12724" hangingPunct="0">
                  <a:defRPr sz="12400" cap="all">
                    <a:solidFill>
                      <a:srgbClr val="343E47"/>
                    </a:solidFill>
                    <a:latin typeface="Roboto Black"/>
                    <a:ea typeface="Roboto Black"/>
                    <a:cs typeface="Roboto Black"/>
                    <a:sym typeface="Roboto Black"/>
                  </a:defRPr>
                </a:pPr>
                <a:r>
                  <a:rPr lang="en-US" sz="4800" b="1" kern="0" cap="all" spc="-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digital marketing</a:t>
                </a: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99F5C61-0C1C-F76D-655B-0BC7768FF366}"/>
              </a:ext>
            </a:extLst>
          </p:cNvPr>
          <p:cNvSpPr txBox="1"/>
          <p:nvPr/>
        </p:nvSpPr>
        <p:spPr>
          <a:xfrm>
            <a:off x="235463" y="3013501"/>
            <a:ext cx="75179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2724" hangingPunct="0"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To achieve</a:t>
            </a:r>
          </a:p>
        </p:txBody>
      </p:sp>
    </p:spTree>
    <p:extLst>
      <p:ext uri="{BB962C8B-B14F-4D97-AF65-F5344CB8AC3E}">
        <p14:creationId xmlns:p14="http://schemas.microsoft.com/office/powerpoint/2010/main" val="2073965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F7F01E8-D793-46AA-837B-DA03495FCE8A}"/>
              </a:ext>
            </a:extLst>
          </p:cNvPr>
          <p:cNvGrpSpPr/>
          <p:nvPr/>
        </p:nvGrpSpPr>
        <p:grpSpPr>
          <a:xfrm>
            <a:off x="5477534" y="522305"/>
            <a:ext cx="2720294" cy="1096260"/>
            <a:chOff x="6691814" y="428669"/>
            <a:chExt cx="2720294" cy="10962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D4B406F-24A3-43AA-B313-E7E0E44D1222}"/>
                </a:ext>
              </a:extLst>
            </p:cNvPr>
            <p:cNvSpPr/>
            <p:nvPr/>
          </p:nvSpPr>
          <p:spPr>
            <a:xfrm>
              <a:off x="6691814" y="869544"/>
              <a:ext cx="2276453" cy="528723"/>
            </a:xfrm>
            <a:prstGeom prst="rect">
              <a:avLst/>
            </a:prstGeom>
            <a:solidFill>
              <a:srgbClr val="AB1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/>
            </a:p>
          </p:txBody>
        </p:sp>
        <p:sp>
          <p:nvSpPr>
            <p:cNvPr id="20" name="Shape 121">
              <a:extLst>
                <a:ext uri="{FF2B5EF4-FFF2-40B4-BE49-F238E27FC236}">
                  <a16:creationId xmlns:a16="http://schemas.microsoft.com/office/drawing/2014/main" id="{D499E76C-D342-491D-B5C6-0FC8FB3DD5C3}"/>
                </a:ext>
              </a:extLst>
            </p:cNvPr>
            <p:cNvSpPr/>
            <p:nvPr/>
          </p:nvSpPr>
          <p:spPr>
            <a:xfrm>
              <a:off x="6691814" y="428669"/>
              <a:ext cx="2720294" cy="10962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ma14="http://schemas.microsoft.com/office/mac/drawingml/2011/main" val="1"/>
              </a:ext>
            </a:extLst>
          </p:spPr>
          <p:txBody>
            <a:bodyPr wrap="none" lIns="25399" tIns="25399" rIns="25399" bIns="25399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2724" hangingPunct="0">
                <a:lnSpc>
                  <a:spcPct val="70000"/>
                </a:lnSpc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Roboto Black"/>
                  <a:cs typeface="Arial" charset="0"/>
                </a:rPr>
                <a:t>WEBSITE</a:t>
              </a:r>
            </a:p>
            <a:p>
              <a:pPr defTabSz="412724" hangingPunct="0">
                <a:lnSpc>
                  <a:spcPct val="70000"/>
                </a:lnSpc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bg1"/>
                  </a:solidFill>
                  <a:latin typeface="Arial" charset="0"/>
                  <a:cs typeface="Arial" charset="0"/>
                  <a:sym typeface="Roboto Black"/>
                </a:rPr>
                <a:t>DESIGN</a:t>
              </a:r>
              <a:endParaRPr sz="4800" b="1" kern="0" cap="all" spc="-150" dirty="0">
                <a:solidFill>
                  <a:schemeClr val="bg1"/>
                </a:solidFill>
                <a:latin typeface="Arial" charset="0"/>
                <a:cs typeface="Arial" charset="0"/>
                <a:sym typeface="Roboto Black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9F6C8F4-138F-4ED6-ACD2-FB5AC8928C05}"/>
              </a:ext>
            </a:extLst>
          </p:cNvPr>
          <p:cNvSpPr/>
          <p:nvPr/>
        </p:nvSpPr>
        <p:spPr>
          <a:xfrm>
            <a:off x="0" y="4594862"/>
            <a:ext cx="12192000" cy="19807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45DD062-BA11-BA02-6CDA-44817535AFA8}"/>
              </a:ext>
            </a:extLst>
          </p:cNvPr>
          <p:cNvGrpSpPr/>
          <p:nvPr/>
        </p:nvGrpSpPr>
        <p:grpSpPr>
          <a:xfrm>
            <a:off x="6490709" y="4897159"/>
            <a:ext cx="5242592" cy="1373539"/>
            <a:chOff x="6490709" y="3633694"/>
            <a:chExt cx="5242592" cy="13735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A68F968-6558-4F82-7022-AE09ACE1C608}"/>
                </a:ext>
              </a:extLst>
            </p:cNvPr>
            <p:cNvGrpSpPr/>
            <p:nvPr/>
          </p:nvGrpSpPr>
          <p:grpSpPr>
            <a:xfrm>
              <a:off x="7871624" y="3633694"/>
              <a:ext cx="1907856" cy="1373539"/>
              <a:chOff x="7871624" y="3633694"/>
              <a:chExt cx="1907856" cy="137353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4CF1DC8-7D26-418C-BB99-89B78E4E8C72}"/>
                  </a:ext>
                </a:extLst>
              </p:cNvPr>
              <p:cNvSpPr txBox="1"/>
              <p:nvPr/>
            </p:nvSpPr>
            <p:spPr>
              <a:xfrm>
                <a:off x="7871624" y="4422522"/>
                <a:ext cx="1907856" cy="584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IN" dirty="0"/>
                  <a:t>Ad Landing</a:t>
                </a:r>
              </a:p>
              <a:p>
                <a:r>
                  <a:rPr lang="en-IN" dirty="0"/>
                  <a:t>Pages</a:t>
                </a:r>
              </a:p>
            </p:txBody>
          </p:sp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76383E4E-DCE2-484C-B59A-945F6744D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564046" y="3633694"/>
                <a:ext cx="480391" cy="660538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2192B60-25B2-59A9-ED81-BD57CC8D922B}"/>
                </a:ext>
              </a:extLst>
            </p:cNvPr>
            <p:cNvGrpSpPr/>
            <p:nvPr/>
          </p:nvGrpSpPr>
          <p:grpSpPr>
            <a:xfrm>
              <a:off x="9550185" y="3709741"/>
              <a:ext cx="2183116" cy="1283229"/>
              <a:chOff x="9550185" y="3709741"/>
              <a:chExt cx="2183116" cy="128322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817F534-275E-4CE5-924B-18F6FD30CB75}"/>
                  </a:ext>
                </a:extLst>
              </p:cNvPr>
              <p:cNvSpPr txBox="1"/>
              <p:nvPr/>
            </p:nvSpPr>
            <p:spPr>
              <a:xfrm>
                <a:off x="9550185" y="4408259"/>
                <a:ext cx="2183116" cy="584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IN" dirty="0"/>
                  <a:t>Ecommerce/Product</a:t>
                </a:r>
              </a:p>
              <a:p>
                <a:r>
                  <a:rPr lang="en-IN" dirty="0"/>
                  <a:t>Website</a:t>
                </a:r>
              </a:p>
            </p:txBody>
          </p:sp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DE0DF14B-925B-49CD-964B-672594D3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339992" y="3709741"/>
                <a:ext cx="603503" cy="553211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F4C97C9-0BD9-A2CA-7BCD-F6D1AD023AD1}"/>
                </a:ext>
              </a:extLst>
            </p:cNvPr>
            <p:cNvGrpSpPr/>
            <p:nvPr/>
          </p:nvGrpSpPr>
          <p:grpSpPr>
            <a:xfrm>
              <a:off x="6490709" y="3697801"/>
              <a:ext cx="1094312" cy="1295169"/>
              <a:chOff x="6490709" y="3697801"/>
              <a:chExt cx="1094312" cy="129516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333E15-2E43-48C9-B39F-F6A39CC2F1D8}"/>
                  </a:ext>
                </a:extLst>
              </p:cNvPr>
              <p:cNvSpPr txBox="1"/>
              <p:nvPr/>
            </p:nvSpPr>
            <p:spPr>
              <a:xfrm>
                <a:off x="6490709" y="4408259"/>
                <a:ext cx="1094312" cy="584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IN" dirty="0"/>
                  <a:t>Business</a:t>
                </a:r>
              </a:p>
              <a:p>
                <a:r>
                  <a:rPr lang="en-IN" dirty="0"/>
                  <a:t>Website</a:t>
                </a:r>
              </a:p>
            </p:txBody>
          </p:sp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06F82C7A-A863-4AAE-837B-7705AEB1B1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14015" y="3697801"/>
                <a:ext cx="647700" cy="561975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1351C8-7A57-37FD-4836-DC327C61138D}"/>
              </a:ext>
            </a:extLst>
          </p:cNvPr>
          <p:cNvGrpSpPr/>
          <p:nvPr/>
        </p:nvGrpSpPr>
        <p:grpSpPr>
          <a:xfrm>
            <a:off x="6058021" y="2263138"/>
            <a:ext cx="5917118" cy="1528591"/>
            <a:chOff x="6058021" y="1955362"/>
            <a:chExt cx="3907097" cy="100933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46A9406-1F3C-1AC9-1E9A-12016223BD30}"/>
                </a:ext>
              </a:extLst>
            </p:cNvPr>
            <p:cNvGrpSpPr/>
            <p:nvPr/>
          </p:nvGrpSpPr>
          <p:grpSpPr>
            <a:xfrm>
              <a:off x="6058021" y="2337669"/>
              <a:ext cx="253319" cy="253320"/>
              <a:chOff x="483999" y="2631555"/>
              <a:chExt cx="253319" cy="25332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5FC1F60-41FE-2D90-0AD3-23924BD4F7C4}"/>
                  </a:ext>
                </a:extLst>
              </p:cNvPr>
              <p:cNvSpPr/>
              <p:nvPr/>
            </p:nvSpPr>
            <p:spPr>
              <a:xfrm>
                <a:off x="513748" y="2661304"/>
                <a:ext cx="193821" cy="1938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9F0F0F3D-BC4A-6FD4-0671-2FF54D687D90}"/>
                  </a:ext>
                </a:extLst>
              </p:cNvPr>
              <p:cNvSpPr/>
              <p:nvPr/>
            </p:nvSpPr>
            <p:spPr>
              <a:xfrm>
                <a:off x="483999" y="2631555"/>
                <a:ext cx="253319" cy="253320"/>
              </a:xfrm>
              <a:custGeom>
                <a:avLst/>
                <a:gdLst>
                  <a:gd name="connsiteX0" fmla="*/ 219075 w 438149"/>
                  <a:gd name="connsiteY0" fmla="*/ 0 h 438150"/>
                  <a:gd name="connsiteX1" fmla="*/ 0 w 438149"/>
                  <a:gd name="connsiteY1" fmla="*/ 219075 h 438150"/>
                  <a:gd name="connsiteX2" fmla="*/ 219075 w 438149"/>
                  <a:gd name="connsiteY2" fmla="*/ 438150 h 438150"/>
                  <a:gd name="connsiteX3" fmla="*/ 438150 w 438149"/>
                  <a:gd name="connsiteY3" fmla="*/ 219075 h 438150"/>
                  <a:gd name="connsiteX4" fmla="*/ 219075 w 438149"/>
                  <a:gd name="connsiteY4" fmla="*/ 0 h 438150"/>
                  <a:gd name="connsiteX5" fmla="*/ 187928 w 438149"/>
                  <a:gd name="connsiteY5" fmla="*/ 308267 h 438150"/>
                  <a:gd name="connsiteX6" fmla="*/ 92459 w 438149"/>
                  <a:gd name="connsiteY6" fmla="*/ 212789 h 438150"/>
                  <a:gd name="connsiteX7" fmla="*/ 124901 w 438149"/>
                  <a:gd name="connsiteY7" fmla="*/ 180346 h 438150"/>
                  <a:gd name="connsiteX8" fmla="*/ 187928 w 438149"/>
                  <a:gd name="connsiteY8" fmla="*/ 243373 h 438150"/>
                  <a:gd name="connsiteX9" fmla="*/ 317011 w 438149"/>
                  <a:gd name="connsiteY9" fmla="*/ 114300 h 438150"/>
                  <a:gd name="connsiteX10" fmla="*/ 349453 w 438149"/>
                  <a:gd name="connsiteY10" fmla="*/ 146742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8149" h="438150">
                    <a:moveTo>
                      <a:pt x="219075" y="0"/>
                    </a:moveTo>
                    <a:cubicBezTo>
                      <a:pt x="98084" y="0"/>
                      <a:pt x="0" y="98084"/>
                      <a:pt x="0" y="219075"/>
                    </a:cubicBezTo>
                    <a:cubicBezTo>
                      <a:pt x="0" y="340066"/>
                      <a:pt x="98084" y="438150"/>
                      <a:pt x="219075" y="438150"/>
                    </a:cubicBezTo>
                    <a:cubicBezTo>
                      <a:pt x="340067" y="438150"/>
                      <a:pt x="438150" y="340066"/>
                      <a:pt x="438150" y="219075"/>
                    </a:cubicBezTo>
                    <a:cubicBezTo>
                      <a:pt x="438014" y="98140"/>
                      <a:pt x="340010" y="136"/>
                      <a:pt x="219075" y="0"/>
                    </a:cubicBezTo>
                    <a:close/>
                    <a:moveTo>
                      <a:pt x="187928" y="308267"/>
                    </a:moveTo>
                    <a:lnTo>
                      <a:pt x="92459" y="212789"/>
                    </a:lnTo>
                    <a:lnTo>
                      <a:pt x="124901" y="180346"/>
                    </a:lnTo>
                    <a:lnTo>
                      <a:pt x="187928" y="243373"/>
                    </a:lnTo>
                    <a:lnTo>
                      <a:pt x="317011" y="114300"/>
                    </a:lnTo>
                    <a:lnTo>
                      <a:pt x="349453" y="146742"/>
                    </a:lnTo>
                    <a:close/>
                  </a:path>
                </a:pathLst>
              </a:custGeom>
              <a:solidFill>
                <a:srgbClr val="C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08982D-6C12-99B4-AA4B-405D1466AEBC}"/>
                </a:ext>
              </a:extLst>
            </p:cNvPr>
            <p:cNvGrpSpPr/>
            <p:nvPr/>
          </p:nvGrpSpPr>
          <p:grpSpPr>
            <a:xfrm>
              <a:off x="6058021" y="1956006"/>
              <a:ext cx="253319" cy="253320"/>
              <a:chOff x="483999" y="2631555"/>
              <a:chExt cx="253319" cy="25332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E8AB7A0-F4E1-D928-09B5-96DDDEB10C3B}"/>
                  </a:ext>
                </a:extLst>
              </p:cNvPr>
              <p:cNvSpPr/>
              <p:nvPr/>
            </p:nvSpPr>
            <p:spPr>
              <a:xfrm>
                <a:off x="513748" y="2661304"/>
                <a:ext cx="193821" cy="1938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4E8864F-04C9-FA29-3C5C-116AB5D5C772}"/>
                  </a:ext>
                </a:extLst>
              </p:cNvPr>
              <p:cNvSpPr/>
              <p:nvPr/>
            </p:nvSpPr>
            <p:spPr>
              <a:xfrm>
                <a:off x="483999" y="2631555"/>
                <a:ext cx="253319" cy="253320"/>
              </a:xfrm>
              <a:custGeom>
                <a:avLst/>
                <a:gdLst>
                  <a:gd name="connsiteX0" fmla="*/ 219075 w 438149"/>
                  <a:gd name="connsiteY0" fmla="*/ 0 h 438150"/>
                  <a:gd name="connsiteX1" fmla="*/ 0 w 438149"/>
                  <a:gd name="connsiteY1" fmla="*/ 219075 h 438150"/>
                  <a:gd name="connsiteX2" fmla="*/ 219075 w 438149"/>
                  <a:gd name="connsiteY2" fmla="*/ 438150 h 438150"/>
                  <a:gd name="connsiteX3" fmla="*/ 438150 w 438149"/>
                  <a:gd name="connsiteY3" fmla="*/ 219075 h 438150"/>
                  <a:gd name="connsiteX4" fmla="*/ 219075 w 438149"/>
                  <a:gd name="connsiteY4" fmla="*/ 0 h 438150"/>
                  <a:gd name="connsiteX5" fmla="*/ 187928 w 438149"/>
                  <a:gd name="connsiteY5" fmla="*/ 308267 h 438150"/>
                  <a:gd name="connsiteX6" fmla="*/ 92459 w 438149"/>
                  <a:gd name="connsiteY6" fmla="*/ 212789 h 438150"/>
                  <a:gd name="connsiteX7" fmla="*/ 124901 w 438149"/>
                  <a:gd name="connsiteY7" fmla="*/ 180346 h 438150"/>
                  <a:gd name="connsiteX8" fmla="*/ 187928 w 438149"/>
                  <a:gd name="connsiteY8" fmla="*/ 243373 h 438150"/>
                  <a:gd name="connsiteX9" fmla="*/ 317011 w 438149"/>
                  <a:gd name="connsiteY9" fmla="*/ 114300 h 438150"/>
                  <a:gd name="connsiteX10" fmla="*/ 349453 w 438149"/>
                  <a:gd name="connsiteY10" fmla="*/ 146742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8149" h="438150">
                    <a:moveTo>
                      <a:pt x="219075" y="0"/>
                    </a:moveTo>
                    <a:cubicBezTo>
                      <a:pt x="98084" y="0"/>
                      <a:pt x="0" y="98084"/>
                      <a:pt x="0" y="219075"/>
                    </a:cubicBezTo>
                    <a:cubicBezTo>
                      <a:pt x="0" y="340066"/>
                      <a:pt x="98084" y="438150"/>
                      <a:pt x="219075" y="438150"/>
                    </a:cubicBezTo>
                    <a:cubicBezTo>
                      <a:pt x="340067" y="438150"/>
                      <a:pt x="438150" y="340066"/>
                      <a:pt x="438150" y="219075"/>
                    </a:cubicBezTo>
                    <a:cubicBezTo>
                      <a:pt x="438014" y="98140"/>
                      <a:pt x="340010" y="136"/>
                      <a:pt x="219075" y="0"/>
                    </a:cubicBezTo>
                    <a:close/>
                    <a:moveTo>
                      <a:pt x="187928" y="308267"/>
                    </a:moveTo>
                    <a:lnTo>
                      <a:pt x="92459" y="212789"/>
                    </a:lnTo>
                    <a:lnTo>
                      <a:pt x="124901" y="180346"/>
                    </a:lnTo>
                    <a:lnTo>
                      <a:pt x="187928" y="243373"/>
                    </a:lnTo>
                    <a:lnTo>
                      <a:pt x="317011" y="114300"/>
                    </a:lnTo>
                    <a:lnTo>
                      <a:pt x="349453" y="146742"/>
                    </a:lnTo>
                    <a:close/>
                  </a:path>
                </a:pathLst>
              </a:custGeom>
              <a:solidFill>
                <a:srgbClr val="C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E61A456-89DB-6C05-C385-BC7B50F2D978}"/>
                </a:ext>
              </a:extLst>
            </p:cNvPr>
            <p:cNvGrpSpPr/>
            <p:nvPr/>
          </p:nvGrpSpPr>
          <p:grpSpPr>
            <a:xfrm>
              <a:off x="6058021" y="2711377"/>
              <a:ext cx="253319" cy="253320"/>
              <a:chOff x="483999" y="2631555"/>
              <a:chExt cx="253319" cy="25332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44671B6-1042-729F-11C6-EA7FC172406E}"/>
                  </a:ext>
                </a:extLst>
              </p:cNvPr>
              <p:cNvSpPr/>
              <p:nvPr/>
            </p:nvSpPr>
            <p:spPr>
              <a:xfrm>
                <a:off x="513748" y="2661304"/>
                <a:ext cx="193821" cy="1938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14D37B8-1FC6-FAB4-4759-D50529DFEC3A}"/>
                  </a:ext>
                </a:extLst>
              </p:cNvPr>
              <p:cNvSpPr/>
              <p:nvPr/>
            </p:nvSpPr>
            <p:spPr>
              <a:xfrm>
                <a:off x="483999" y="2631555"/>
                <a:ext cx="253319" cy="253320"/>
              </a:xfrm>
              <a:custGeom>
                <a:avLst/>
                <a:gdLst>
                  <a:gd name="connsiteX0" fmla="*/ 219075 w 438149"/>
                  <a:gd name="connsiteY0" fmla="*/ 0 h 438150"/>
                  <a:gd name="connsiteX1" fmla="*/ 0 w 438149"/>
                  <a:gd name="connsiteY1" fmla="*/ 219075 h 438150"/>
                  <a:gd name="connsiteX2" fmla="*/ 219075 w 438149"/>
                  <a:gd name="connsiteY2" fmla="*/ 438150 h 438150"/>
                  <a:gd name="connsiteX3" fmla="*/ 438150 w 438149"/>
                  <a:gd name="connsiteY3" fmla="*/ 219075 h 438150"/>
                  <a:gd name="connsiteX4" fmla="*/ 219075 w 438149"/>
                  <a:gd name="connsiteY4" fmla="*/ 0 h 438150"/>
                  <a:gd name="connsiteX5" fmla="*/ 187928 w 438149"/>
                  <a:gd name="connsiteY5" fmla="*/ 308267 h 438150"/>
                  <a:gd name="connsiteX6" fmla="*/ 92459 w 438149"/>
                  <a:gd name="connsiteY6" fmla="*/ 212789 h 438150"/>
                  <a:gd name="connsiteX7" fmla="*/ 124901 w 438149"/>
                  <a:gd name="connsiteY7" fmla="*/ 180346 h 438150"/>
                  <a:gd name="connsiteX8" fmla="*/ 187928 w 438149"/>
                  <a:gd name="connsiteY8" fmla="*/ 243373 h 438150"/>
                  <a:gd name="connsiteX9" fmla="*/ 317011 w 438149"/>
                  <a:gd name="connsiteY9" fmla="*/ 114300 h 438150"/>
                  <a:gd name="connsiteX10" fmla="*/ 349453 w 438149"/>
                  <a:gd name="connsiteY10" fmla="*/ 146742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8149" h="438150">
                    <a:moveTo>
                      <a:pt x="219075" y="0"/>
                    </a:moveTo>
                    <a:cubicBezTo>
                      <a:pt x="98084" y="0"/>
                      <a:pt x="0" y="98084"/>
                      <a:pt x="0" y="219075"/>
                    </a:cubicBezTo>
                    <a:cubicBezTo>
                      <a:pt x="0" y="340066"/>
                      <a:pt x="98084" y="438150"/>
                      <a:pt x="219075" y="438150"/>
                    </a:cubicBezTo>
                    <a:cubicBezTo>
                      <a:pt x="340067" y="438150"/>
                      <a:pt x="438150" y="340066"/>
                      <a:pt x="438150" y="219075"/>
                    </a:cubicBezTo>
                    <a:cubicBezTo>
                      <a:pt x="438014" y="98140"/>
                      <a:pt x="340010" y="136"/>
                      <a:pt x="219075" y="0"/>
                    </a:cubicBezTo>
                    <a:close/>
                    <a:moveTo>
                      <a:pt x="187928" y="308267"/>
                    </a:moveTo>
                    <a:lnTo>
                      <a:pt x="92459" y="212789"/>
                    </a:lnTo>
                    <a:lnTo>
                      <a:pt x="124901" y="180346"/>
                    </a:lnTo>
                    <a:lnTo>
                      <a:pt x="187928" y="243373"/>
                    </a:lnTo>
                    <a:lnTo>
                      <a:pt x="317011" y="114300"/>
                    </a:lnTo>
                    <a:lnTo>
                      <a:pt x="349453" y="146742"/>
                    </a:lnTo>
                    <a:close/>
                  </a:path>
                </a:pathLst>
              </a:custGeom>
              <a:solidFill>
                <a:srgbClr val="C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AC24ADF-5604-48CB-A60A-8879A72CEEC7}"/>
                </a:ext>
              </a:extLst>
            </p:cNvPr>
            <p:cNvGrpSpPr/>
            <p:nvPr/>
          </p:nvGrpSpPr>
          <p:grpSpPr>
            <a:xfrm>
              <a:off x="6439772" y="1955362"/>
              <a:ext cx="3525346" cy="950512"/>
              <a:chOff x="6439772" y="1955362"/>
              <a:chExt cx="3525346" cy="95051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5E1F21-E118-0F48-B2DA-FB1B7124AA80}"/>
                  </a:ext>
                </a:extLst>
              </p:cNvPr>
              <p:cNvSpPr txBox="1"/>
              <p:nvPr/>
            </p:nvSpPr>
            <p:spPr>
              <a:xfrm>
                <a:off x="6439774" y="1955362"/>
                <a:ext cx="3525344" cy="22354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Calibri"/>
                    <a:cs typeface="Calibri"/>
                  </a:rPr>
                  <a:t>People Find You Through Search Engines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Calibri"/>
                  <a:cs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2F86D1-7812-7469-5C99-C9CF11CBA8B1}"/>
                  </a:ext>
                </a:extLst>
              </p:cNvPr>
              <p:cNvSpPr txBox="1"/>
              <p:nvPr/>
            </p:nvSpPr>
            <p:spPr>
              <a:xfrm>
                <a:off x="6439773" y="2314464"/>
                <a:ext cx="3525344" cy="22354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Calibri"/>
                    <a:cs typeface="Calibri"/>
                  </a:rPr>
                  <a:t>People Find You Through Google </a:t>
                </a:r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Calibri"/>
                    <a:cs typeface="Calibri"/>
                  </a:rPr>
                  <a:t>MyBusiness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Calibri"/>
                  <a:cs typeface="Calibri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1BE648C-F90C-B1B2-DF34-7499969BAAB5}"/>
                  </a:ext>
                </a:extLst>
              </p:cNvPr>
              <p:cNvSpPr txBox="1"/>
              <p:nvPr/>
            </p:nvSpPr>
            <p:spPr>
              <a:xfrm>
                <a:off x="6439772" y="2682325"/>
                <a:ext cx="3525344" cy="22354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Calibri"/>
                    <a:cs typeface="Calibri"/>
                  </a:rPr>
                  <a:t>People Find You Through References</a:t>
                </a:r>
              </a:p>
            </p:txBody>
          </p:sp>
        </p:grpSp>
      </p:grpSp>
      <p:pic>
        <p:nvPicPr>
          <p:cNvPr id="7" name="Picture Placeholder 6" descr="A picture containing text, indoor, electronics, display&#10;&#10;Description automatically generated" hidden="1">
            <a:extLst>
              <a:ext uri="{FF2B5EF4-FFF2-40B4-BE49-F238E27FC236}">
                <a16:creationId xmlns:a16="http://schemas.microsoft.com/office/drawing/2014/main" id="{66152BEB-68DA-481F-962C-E8CDE2332C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Picture Placeholder 6">
            <a:extLst>
              <a:ext uri="{FF2B5EF4-FFF2-40B4-BE49-F238E27FC236}">
                <a16:creationId xmlns:a16="http://schemas.microsoft.com/office/drawing/2014/main" id="{C478504A-B3C7-E7D5-772E-929839EE4D7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63" y="0"/>
            <a:ext cx="6096002" cy="6858002"/>
          </a:xfrm>
          <a:custGeom>
            <a:avLst/>
            <a:gdLst>
              <a:gd name="connsiteX0" fmla="*/ 0 w 6096002"/>
              <a:gd name="connsiteY0" fmla="*/ 0 h 6858002"/>
              <a:gd name="connsiteX1" fmla="*/ 4876802 w 6096002"/>
              <a:gd name="connsiteY1" fmla="*/ 0 h 6858002"/>
              <a:gd name="connsiteX2" fmla="*/ 6096002 w 6096002"/>
              <a:gd name="connsiteY2" fmla="*/ 6858002 h 6858002"/>
              <a:gd name="connsiteX3" fmla="*/ 0 w 6096002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6858002">
                <a:moveTo>
                  <a:pt x="0" y="0"/>
                </a:moveTo>
                <a:lnTo>
                  <a:pt x="4876802" y="0"/>
                </a:lnTo>
                <a:lnTo>
                  <a:pt x="6096002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84640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2;p19">
            <a:extLst>
              <a:ext uri="{FF2B5EF4-FFF2-40B4-BE49-F238E27FC236}">
                <a16:creationId xmlns:a16="http://schemas.microsoft.com/office/drawing/2014/main" id="{28227EE9-636E-3180-3CEB-EB064D9DD0C9}"/>
              </a:ext>
            </a:extLst>
          </p:cNvPr>
          <p:cNvSpPr/>
          <p:nvPr/>
        </p:nvSpPr>
        <p:spPr>
          <a:xfrm rot="5400000">
            <a:off x="5441948" y="107949"/>
            <a:ext cx="1308100" cy="121920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C00000"/>
              </a:solidFill>
              <a:sym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C5B9477-AAB4-3B95-1253-C76289DAB86B}"/>
              </a:ext>
            </a:extLst>
          </p:cNvPr>
          <p:cNvGrpSpPr/>
          <p:nvPr/>
        </p:nvGrpSpPr>
        <p:grpSpPr>
          <a:xfrm>
            <a:off x="855279" y="1552940"/>
            <a:ext cx="4496149" cy="636546"/>
            <a:chOff x="415347" y="1947838"/>
            <a:chExt cx="4754651" cy="63654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1374CCE-A3F6-1388-A6C1-0B8585587B35}"/>
                </a:ext>
              </a:extLst>
            </p:cNvPr>
            <p:cNvSpPr/>
            <p:nvPr/>
          </p:nvSpPr>
          <p:spPr>
            <a:xfrm>
              <a:off x="415347" y="1947838"/>
              <a:ext cx="3450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  <a:endParaRPr lang="en-IN" sz="2800" b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3C86DB-935C-74DE-7F62-7D99EF768683}"/>
                </a:ext>
              </a:extLst>
            </p:cNvPr>
            <p:cNvSpPr txBox="1"/>
            <p:nvPr/>
          </p:nvSpPr>
          <p:spPr>
            <a:xfrm>
              <a:off x="760412" y="1999609"/>
              <a:ext cx="4409586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>
                  <a:sym typeface="Roboto Black"/>
                </a:rPr>
                <a:t>83% of Purchase Decisions Involve a Website Visit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0633EE-020A-251D-B381-9E659694CD06}"/>
              </a:ext>
            </a:extLst>
          </p:cNvPr>
          <p:cNvGrpSpPr/>
          <p:nvPr/>
        </p:nvGrpSpPr>
        <p:grpSpPr>
          <a:xfrm>
            <a:off x="6095998" y="1552940"/>
            <a:ext cx="4602482" cy="523220"/>
            <a:chOff x="415347" y="1945825"/>
            <a:chExt cx="5512656" cy="52322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4BB354-D342-364C-60A5-CFE2398FD974}"/>
                </a:ext>
              </a:extLst>
            </p:cNvPr>
            <p:cNvSpPr/>
            <p:nvPr/>
          </p:nvSpPr>
          <p:spPr>
            <a:xfrm>
              <a:off x="415347" y="1945825"/>
              <a:ext cx="3450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  <a:endParaRPr lang="en-IN" sz="2800" b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69CD0EB-0E8E-B4BF-9B6C-00B4FCEBA7C3}"/>
                </a:ext>
              </a:extLst>
            </p:cNvPr>
            <p:cNvSpPr txBox="1"/>
            <p:nvPr/>
          </p:nvSpPr>
          <p:spPr>
            <a:xfrm>
              <a:off x="760412" y="2061615"/>
              <a:ext cx="5167591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>
                  <a:sym typeface="Roboto Black"/>
                </a:rPr>
                <a:t>Your Competition is Leveraging Websites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D050B58-1A9B-6AF3-7127-9389475535F3}"/>
              </a:ext>
            </a:extLst>
          </p:cNvPr>
          <p:cNvGrpSpPr/>
          <p:nvPr/>
        </p:nvGrpSpPr>
        <p:grpSpPr>
          <a:xfrm>
            <a:off x="855279" y="2394428"/>
            <a:ext cx="3992573" cy="683945"/>
            <a:chOff x="372864" y="1969433"/>
            <a:chExt cx="4536188" cy="68394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979868C-B11D-456E-DFA4-8D2683795B69}"/>
                </a:ext>
              </a:extLst>
            </p:cNvPr>
            <p:cNvSpPr/>
            <p:nvPr/>
          </p:nvSpPr>
          <p:spPr>
            <a:xfrm>
              <a:off x="372864" y="1969433"/>
              <a:ext cx="34506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  <a:endParaRPr lang="en-IN" sz="2800" b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1BAFEA2-DE64-D8CA-E411-BC622C79799A}"/>
                </a:ext>
              </a:extLst>
            </p:cNvPr>
            <p:cNvSpPr txBox="1"/>
            <p:nvPr/>
          </p:nvSpPr>
          <p:spPr>
            <a:xfrm>
              <a:off x="718570" y="2068603"/>
              <a:ext cx="4190482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>
                  <a:sym typeface="Roboto Black"/>
                </a:rPr>
                <a:t>24x7 Salesperson – It works even when you sleep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6AE02EC-8EE0-7DC6-DDB5-88B8DF8A32C4}"/>
              </a:ext>
            </a:extLst>
          </p:cNvPr>
          <p:cNvGrpSpPr/>
          <p:nvPr/>
        </p:nvGrpSpPr>
        <p:grpSpPr>
          <a:xfrm>
            <a:off x="6095998" y="2394428"/>
            <a:ext cx="4602482" cy="684256"/>
            <a:chOff x="415347" y="2045442"/>
            <a:chExt cx="5209766" cy="68425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71E6708-5474-0B4B-2A0E-24D19A6F20AA}"/>
                </a:ext>
              </a:extLst>
            </p:cNvPr>
            <p:cNvSpPr/>
            <p:nvPr/>
          </p:nvSpPr>
          <p:spPr>
            <a:xfrm>
              <a:off x="415347" y="2045442"/>
              <a:ext cx="3450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</a:t>
              </a:r>
              <a:endParaRPr lang="en-IN" sz="2800" b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15B56-F192-C59D-B9D6-48BEF1D370A2}"/>
                </a:ext>
              </a:extLst>
            </p:cNvPr>
            <p:cNvSpPr txBox="1"/>
            <p:nvPr/>
          </p:nvSpPr>
          <p:spPr>
            <a:xfrm>
              <a:off x="760412" y="2144987"/>
              <a:ext cx="4864701" cy="584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>
                  <a:sym typeface="Roboto Black"/>
                </a:rPr>
                <a:t>A website starts a conversation even before you meet your customer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00333A1-18DD-7F58-CA54-6F1852A07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46" y="3329643"/>
            <a:ext cx="10544506" cy="417700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4ABBB61-CA5C-4BCD-512E-7F5795D27AE5}"/>
              </a:ext>
            </a:extLst>
          </p:cNvPr>
          <p:cNvGrpSpPr/>
          <p:nvPr/>
        </p:nvGrpSpPr>
        <p:grpSpPr>
          <a:xfrm>
            <a:off x="823746" y="484305"/>
            <a:ext cx="6017672" cy="1096260"/>
            <a:chOff x="6086870" y="460116"/>
            <a:chExt cx="6017672" cy="10962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CCFF5F-94CC-70D2-AD76-3111D4662640}"/>
                </a:ext>
              </a:extLst>
            </p:cNvPr>
            <p:cNvSpPr/>
            <p:nvPr/>
          </p:nvSpPr>
          <p:spPr>
            <a:xfrm>
              <a:off x="6086870" y="900992"/>
              <a:ext cx="6017671" cy="528723"/>
            </a:xfrm>
            <a:prstGeom prst="rect">
              <a:avLst/>
            </a:prstGeom>
            <a:solidFill>
              <a:srgbClr val="AB1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Shape 121">
              <a:extLst>
                <a:ext uri="{FF2B5EF4-FFF2-40B4-BE49-F238E27FC236}">
                  <a16:creationId xmlns:a16="http://schemas.microsoft.com/office/drawing/2014/main" id="{0EA60378-B75F-9D5C-1945-3E6343E2BDBC}"/>
                </a:ext>
              </a:extLst>
            </p:cNvPr>
            <p:cNvSpPr/>
            <p:nvPr/>
          </p:nvSpPr>
          <p:spPr>
            <a:xfrm>
              <a:off x="6086871" y="460116"/>
              <a:ext cx="6017671" cy="10962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wrap="none" lIns="25399" tIns="25399" rIns="25399" bIns="25399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2600" hangingPunct="0">
                <a:lnSpc>
                  <a:spcPct val="70000"/>
                </a:lnSpc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799" b="1" kern="0" cap="all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Roboto Black"/>
                  <a:cs typeface="Arial" charset="0"/>
                  <a:sym typeface="Roboto Black"/>
                </a:rPr>
                <a:t>WHY</a:t>
              </a:r>
            </a:p>
            <a:p>
              <a:pPr marL="0" marR="0" lvl="0" indent="0" algn="l" defTabSz="412724" rtl="0" eaLnBrk="1" fontAlgn="auto" latinLnBrk="0" hangingPunct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kumimoji="0" lang="en-US" sz="4800" b="1" i="0" u="none" strike="noStrike" kern="0" cap="all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Roboto Black"/>
                  <a:cs typeface="Arial" charset="0"/>
                  <a:sym typeface="Roboto Black"/>
                </a:rPr>
                <a:t>INVEST ON WEBSITE</a:t>
              </a:r>
              <a:endParaRPr kumimoji="0" sz="4800" b="1" i="0" u="none" strike="noStrike" kern="0" cap="all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Roboto Black"/>
                <a:cs typeface="Arial" charset="0"/>
                <a:sym typeface="Roboto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06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ADC869-0059-2221-438A-4014AE16AF02}"/>
              </a:ext>
            </a:extLst>
          </p:cNvPr>
          <p:cNvSpPr/>
          <p:nvPr/>
        </p:nvSpPr>
        <p:spPr>
          <a:xfrm>
            <a:off x="6014930" y="474889"/>
            <a:ext cx="3285553" cy="528585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1799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6274B4-9853-4816-017E-3F6059C4464B}"/>
              </a:ext>
            </a:extLst>
          </p:cNvPr>
          <p:cNvSpPr txBox="1"/>
          <p:nvPr/>
        </p:nvSpPr>
        <p:spPr>
          <a:xfrm>
            <a:off x="2077944" y="310716"/>
            <a:ext cx="8240549" cy="830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47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</a:t>
            </a:r>
            <a:r>
              <a:rPr lang="en-IN" sz="47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endParaRPr lang="en-US" sz="4799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5BCD3C-A86A-88EB-9AE3-367D20F2DCC3}"/>
              </a:ext>
            </a:extLst>
          </p:cNvPr>
          <p:cNvGrpSpPr/>
          <p:nvPr/>
        </p:nvGrpSpPr>
        <p:grpSpPr>
          <a:xfrm>
            <a:off x="-90986" y="3588940"/>
            <a:ext cx="12281399" cy="3428107"/>
            <a:chOff x="-92598" y="3429000"/>
            <a:chExt cx="12284598" cy="3429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7012A4F-468C-2A7D-69DB-F7FE2036B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39710"/>
              <a:ext cx="12192000" cy="341829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5A05017-D67E-FE2C-386B-AC8527653B18}"/>
                </a:ext>
              </a:extLst>
            </p:cNvPr>
            <p:cNvCxnSpPr>
              <a:cxnSpLocks/>
            </p:cNvCxnSpPr>
            <p:nvPr/>
          </p:nvCxnSpPr>
          <p:spPr>
            <a:xfrm>
              <a:off x="-92598" y="3429000"/>
              <a:ext cx="1228459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74490F-D501-6460-399D-728DE50AA6C1}"/>
              </a:ext>
            </a:extLst>
          </p:cNvPr>
          <p:cNvGrpSpPr/>
          <p:nvPr/>
        </p:nvGrpSpPr>
        <p:grpSpPr>
          <a:xfrm>
            <a:off x="-108848" y="1283147"/>
            <a:ext cx="10638068" cy="1016179"/>
            <a:chOff x="-110436" y="1439849"/>
            <a:chExt cx="10638068" cy="1016179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6A56EF97-F1A2-E631-E205-C57143E82FCC}"/>
                </a:ext>
              </a:extLst>
            </p:cNvPr>
            <p:cNvSpPr/>
            <p:nvPr/>
          </p:nvSpPr>
          <p:spPr>
            <a:xfrm rot="16997148">
              <a:off x="1197444" y="1469851"/>
              <a:ext cx="588841" cy="588842"/>
            </a:xfrm>
            <a:custGeom>
              <a:avLst/>
              <a:gdLst>
                <a:gd name="connsiteX0" fmla="*/ 764068 w 764067"/>
                <a:gd name="connsiteY0" fmla="*/ 382034 h 764067"/>
                <a:gd name="connsiteX1" fmla="*/ 382034 w 764067"/>
                <a:gd name="connsiteY1" fmla="*/ 764067 h 764067"/>
                <a:gd name="connsiteX2" fmla="*/ 0 w 764067"/>
                <a:gd name="connsiteY2" fmla="*/ 382034 h 764067"/>
                <a:gd name="connsiteX3" fmla="*/ 382034 w 764067"/>
                <a:gd name="connsiteY3" fmla="*/ 0 h 764067"/>
                <a:gd name="connsiteX4" fmla="*/ 764068 w 764067"/>
                <a:gd name="connsiteY4" fmla="*/ 382034 h 7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067" h="764067">
                  <a:moveTo>
                    <a:pt x="764068" y="382034"/>
                  </a:moveTo>
                  <a:cubicBezTo>
                    <a:pt x="764068" y="593025"/>
                    <a:pt x="593025" y="764067"/>
                    <a:pt x="382034" y="764067"/>
                  </a:cubicBezTo>
                  <a:cubicBezTo>
                    <a:pt x="171043" y="764067"/>
                    <a:pt x="0" y="593025"/>
                    <a:pt x="0" y="382034"/>
                  </a:cubicBezTo>
                  <a:cubicBezTo>
                    <a:pt x="0" y="171042"/>
                    <a:pt x="171043" y="0"/>
                    <a:pt x="382034" y="0"/>
                  </a:cubicBezTo>
                  <a:cubicBezTo>
                    <a:pt x="593025" y="0"/>
                    <a:pt x="764068" y="171042"/>
                    <a:pt x="764068" y="382034"/>
                  </a:cubicBezTo>
                  <a:close/>
                </a:path>
              </a:pathLst>
            </a:custGeom>
            <a:solidFill>
              <a:srgbClr val="D824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798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E6CD635-B4F4-DED6-B39F-1B0D5D7997C3}"/>
                </a:ext>
              </a:extLst>
            </p:cNvPr>
            <p:cNvSpPr/>
            <p:nvPr/>
          </p:nvSpPr>
          <p:spPr>
            <a:xfrm>
              <a:off x="1167441" y="1439849"/>
              <a:ext cx="648847" cy="648846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7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884BF4C-AA46-449E-6C22-0FA31CD8CB4A}"/>
                </a:ext>
              </a:extLst>
            </p:cNvPr>
            <p:cNvGrpSpPr/>
            <p:nvPr/>
          </p:nvGrpSpPr>
          <p:grpSpPr>
            <a:xfrm>
              <a:off x="-110436" y="1518157"/>
              <a:ext cx="10638068" cy="937871"/>
              <a:chOff x="-110465" y="1355843"/>
              <a:chExt cx="10640838" cy="938115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74A12D3-28EC-3394-B5EA-5F16CEEC9107}"/>
                  </a:ext>
                </a:extLst>
              </p:cNvPr>
              <p:cNvGrpSpPr/>
              <p:nvPr/>
            </p:nvGrpSpPr>
            <p:grpSpPr>
              <a:xfrm>
                <a:off x="-110465" y="1951423"/>
                <a:ext cx="9269077" cy="342535"/>
                <a:chOff x="-110465" y="2725731"/>
                <a:chExt cx="9269077" cy="342535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FA34218-2ACF-D4AE-6F6F-60797FFEA722}"/>
                    </a:ext>
                  </a:extLst>
                </p:cNvPr>
                <p:cNvSpPr txBox="1"/>
                <p:nvPr/>
              </p:nvSpPr>
              <p:spPr>
                <a:xfrm>
                  <a:off x="-110465" y="2760409"/>
                  <a:ext cx="3124802" cy="3078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>
                    <a:defRPr sz="2400" b="1" i="0">
                      <a:solidFill>
                        <a:schemeClr val="accent6">
                          <a:lumMod val="50000"/>
                        </a:schemeClr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defRPr>
                  </a:lvl1pPr>
                </a:lstStyle>
                <a:p>
                  <a:pPr algn="ctr"/>
                  <a:r>
                    <a:rPr lang="en-IN" sz="1400" dirty="0">
                      <a:solidFill>
                        <a:srgbClr val="1D1C1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SEO Friendly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FDF6EE6-3331-7838-8C33-8780EAB11BB8}"/>
                    </a:ext>
                  </a:extLst>
                </p:cNvPr>
                <p:cNvSpPr txBox="1"/>
                <p:nvPr/>
              </p:nvSpPr>
              <p:spPr>
                <a:xfrm>
                  <a:off x="2574545" y="2725731"/>
                  <a:ext cx="3644561" cy="3078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>
                    <a:defRPr sz="2400" b="1" i="0">
                      <a:solidFill>
                        <a:schemeClr val="accent6">
                          <a:lumMod val="50000"/>
                        </a:schemeClr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defRPr>
                  </a:lvl1pPr>
                </a:lstStyle>
                <a:p>
                  <a:pPr algn="ctr"/>
                  <a:r>
                    <a:rPr lang="en-IN" sz="1400" dirty="0">
                      <a:solidFill>
                        <a:srgbClr val="1D1C1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Responsive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78530C5-3DC2-5C95-7493-1ED89477276C}"/>
                    </a:ext>
                  </a:extLst>
                </p:cNvPr>
                <p:cNvSpPr txBox="1"/>
                <p:nvPr/>
              </p:nvSpPr>
              <p:spPr>
                <a:xfrm>
                  <a:off x="5514049" y="2753916"/>
                  <a:ext cx="3644563" cy="3078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>
                    <a:defRPr sz="2400" b="1" i="0">
                      <a:solidFill>
                        <a:schemeClr val="accent6">
                          <a:lumMod val="50000"/>
                        </a:schemeClr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defRPr>
                  </a:lvl1pPr>
                </a:lstStyle>
                <a:p>
                  <a:pPr algn="ctr"/>
                  <a:r>
                    <a:rPr lang="en-IN" sz="1400" dirty="0">
                      <a:solidFill>
                        <a:srgbClr val="1D1C1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Analytics</a:t>
                  </a:r>
                </a:p>
              </p:txBody>
            </p:sp>
          </p:grpSp>
          <p:pic>
            <p:nvPicPr>
              <p:cNvPr id="51" name="Graphic 50" descr="Bar chart with solid fill">
                <a:extLst>
                  <a:ext uri="{FF2B5EF4-FFF2-40B4-BE49-F238E27FC236}">
                    <a16:creationId xmlns:a16="http://schemas.microsoft.com/office/drawing/2014/main" id="{91276593-DB7C-B9DB-F8F6-E451EAA3D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57759" y="1460040"/>
                <a:ext cx="440338" cy="440338"/>
              </a:xfrm>
              <a:prstGeom prst="rect">
                <a:avLst/>
              </a:prstGeom>
            </p:spPr>
          </p:pic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BE81989-A4C3-5CCF-AD00-46EEB2ECE58A}"/>
                  </a:ext>
                </a:extLst>
              </p:cNvPr>
              <p:cNvGrpSpPr/>
              <p:nvPr/>
            </p:nvGrpSpPr>
            <p:grpSpPr>
              <a:xfrm>
                <a:off x="1215600" y="1355843"/>
                <a:ext cx="561114" cy="492054"/>
                <a:chOff x="1256787" y="1265460"/>
                <a:chExt cx="561114" cy="492054"/>
              </a:xfrm>
            </p:grpSpPr>
            <p:sp>
              <p:nvSpPr>
                <p:cNvPr id="56" name="Rectangle 55" hidden="1">
                  <a:extLst>
                    <a:ext uri="{FF2B5EF4-FFF2-40B4-BE49-F238E27FC236}">
                      <a16:creationId xmlns:a16="http://schemas.microsoft.com/office/drawing/2014/main" id="{E518E362-66C2-8E82-662A-F0030F78A4A7}"/>
                    </a:ext>
                  </a:extLst>
                </p:cNvPr>
                <p:cNvSpPr/>
                <p:nvPr/>
              </p:nvSpPr>
              <p:spPr>
                <a:xfrm>
                  <a:off x="1256787" y="1265460"/>
                  <a:ext cx="561114" cy="492054"/>
                </a:xfrm>
                <a:prstGeom prst="rect">
                  <a:avLst/>
                </a:prstGeom>
                <a:solidFill>
                  <a:srgbClr val="DC2F0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/>
                </a:p>
              </p:txBody>
            </p:sp>
            <p:pic>
              <p:nvPicPr>
                <p:cNvPr id="39" name="Graphic 38">
                  <a:extLst>
                    <a:ext uri="{FF2B5EF4-FFF2-40B4-BE49-F238E27FC236}">
                      <a16:creationId xmlns:a16="http://schemas.microsoft.com/office/drawing/2014/main" id="{91D51833-48DD-C992-AD46-E646C594B2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2527" y="1353890"/>
                  <a:ext cx="330577" cy="330577"/>
                </a:xfrm>
                <a:prstGeom prst="rect">
                  <a:avLst/>
                </a:prstGeom>
              </p:spPr>
            </p:pic>
          </p:grpSp>
          <p:sp>
            <p:nvSpPr>
              <p:cNvPr id="61" name="Rectangle 60" hidden="1">
                <a:extLst>
                  <a:ext uri="{FF2B5EF4-FFF2-40B4-BE49-F238E27FC236}">
                    <a16:creationId xmlns:a16="http://schemas.microsoft.com/office/drawing/2014/main" id="{AFF91DA2-573E-4941-6A6F-678ED1737E46}"/>
                  </a:ext>
                </a:extLst>
              </p:cNvPr>
              <p:cNvSpPr/>
              <p:nvPr/>
            </p:nvSpPr>
            <p:spPr>
              <a:xfrm>
                <a:off x="4133486" y="1355843"/>
                <a:ext cx="561114" cy="492054"/>
              </a:xfrm>
              <a:prstGeom prst="rect">
                <a:avLst/>
              </a:prstGeom>
              <a:solidFill>
                <a:srgbClr val="DC2F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63" name="Rectangle 62" hidden="1">
                <a:extLst>
                  <a:ext uri="{FF2B5EF4-FFF2-40B4-BE49-F238E27FC236}">
                    <a16:creationId xmlns:a16="http://schemas.microsoft.com/office/drawing/2014/main" id="{0B07E7AF-B10D-5E98-C643-35B08DE8DBE1}"/>
                  </a:ext>
                </a:extLst>
              </p:cNvPr>
              <p:cNvSpPr/>
              <p:nvPr/>
            </p:nvSpPr>
            <p:spPr>
              <a:xfrm>
                <a:off x="7051372" y="1355843"/>
                <a:ext cx="561114" cy="492054"/>
              </a:xfrm>
              <a:prstGeom prst="rect">
                <a:avLst/>
              </a:prstGeom>
              <a:solidFill>
                <a:srgbClr val="DC2F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sp>
            <p:nvSpPr>
              <p:cNvPr id="65" name="Rectangle 64" hidden="1">
                <a:extLst>
                  <a:ext uri="{FF2B5EF4-FFF2-40B4-BE49-F238E27FC236}">
                    <a16:creationId xmlns:a16="http://schemas.microsoft.com/office/drawing/2014/main" id="{CB2E952D-B60D-34DC-0C14-897A34D2622B}"/>
                  </a:ext>
                </a:extLst>
              </p:cNvPr>
              <p:cNvSpPr/>
              <p:nvPr/>
            </p:nvSpPr>
            <p:spPr>
              <a:xfrm>
                <a:off x="9969259" y="1362939"/>
                <a:ext cx="561114" cy="492054"/>
              </a:xfrm>
              <a:prstGeom prst="rect">
                <a:avLst/>
              </a:prstGeom>
              <a:solidFill>
                <a:srgbClr val="DC2F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B63B6A3-7F32-0B7B-D46F-28550D6CF1A3}"/>
                </a:ext>
              </a:extLst>
            </p:cNvPr>
            <p:cNvSpPr/>
            <p:nvPr/>
          </p:nvSpPr>
          <p:spPr>
            <a:xfrm rot="16997148">
              <a:off x="4109274" y="1469851"/>
              <a:ext cx="588841" cy="588842"/>
            </a:xfrm>
            <a:custGeom>
              <a:avLst/>
              <a:gdLst>
                <a:gd name="connsiteX0" fmla="*/ 764068 w 764067"/>
                <a:gd name="connsiteY0" fmla="*/ 382034 h 764067"/>
                <a:gd name="connsiteX1" fmla="*/ 382034 w 764067"/>
                <a:gd name="connsiteY1" fmla="*/ 764067 h 764067"/>
                <a:gd name="connsiteX2" fmla="*/ 0 w 764067"/>
                <a:gd name="connsiteY2" fmla="*/ 382034 h 764067"/>
                <a:gd name="connsiteX3" fmla="*/ 382034 w 764067"/>
                <a:gd name="connsiteY3" fmla="*/ 0 h 764067"/>
                <a:gd name="connsiteX4" fmla="*/ 764068 w 764067"/>
                <a:gd name="connsiteY4" fmla="*/ 382034 h 7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067" h="764067">
                  <a:moveTo>
                    <a:pt x="764068" y="382034"/>
                  </a:moveTo>
                  <a:cubicBezTo>
                    <a:pt x="764068" y="593025"/>
                    <a:pt x="593025" y="764067"/>
                    <a:pt x="382034" y="764067"/>
                  </a:cubicBezTo>
                  <a:cubicBezTo>
                    <a:pt x="171043" y="764067"/>
                    <a:pt x="0" y="593025"/>
                    <a:pt x="0" y="382034"/>
                  </a:cubicBezTo>
                  <a:cubicBezTo>
                    <a:pt x="0" y="171042"/>
                    <a:pt x="171043" y="0"/>
                    <a:pt x="382034" y="0"/>
                  </a:cubicBezTo>
                  <a:cubicBezTo>
                    <a:pt x="593025" y="0"/>
                    <a:pt x="764068" y="171042"/>
                    <a:pt x="764068" y="382034"/>
                  </a:cubicBezTo>
                  <a:close/>
                </a:path>
              </a:pathLst>
            </a:custGeom>
            <a:solidFill>
              <a:srgbClr val="D824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798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6966A46-15AA-5E38-BDCB-04392E8EA4A4}"/>
                </a:ext>
              </a:extLst>
            </p:cNvPr>
            <p:cNvSpPr/>
            <p:nvPr/>
          </p:nvSpPr>
          <p:spPr>
            <a:xfrm>
              <a:off x="4079271" y="1439849"/>
              <a:ext cx="648847" cy="648846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7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4AF0908-935F-003F-7FAB-A75C4E68833D}"/>
                </a:ext>
              </a:extLst>
            </p:cNvPr>
            <p:cNvSpPr/>
            <p:nvPr/>
          </p:nvSpPr>
          <p:spPr>
            <a:xfrm rot="16997148">
              <a:off x="7040001" y="1469851"/>
              <a:ext cx="588841" cy="588842"/>
            </a:xfrm>
            <a:custGeom>
              <a:avLst/>
              <a:gdLst>
                <a:gd name="connsiteX0" fmla="*/ 764068 w 764067"/>
                <a:gd name="connsiteY0" fmla="*/ 382034 h 764067"/>
                <a:gd name="connsiteX1" fmla="*/ 382034 w 764067"/>
                <a:gd name="connsiteY1" fmla="*/ 764067 h 764067"/>
                <a:gd name="connsiteX2" fmla="*/ 0 w 764067"/>
                <a:gd name="connsiteY2" fmla="*/ 382034 h 764067"/>
                <a:gd name="connsiteX3" fmla="*/ 382034 w 764067"/>
                <a:gd name="connsiteY3" fmla="*/ 0 h 764067"/>
                <a:gd name="connsiteX4" fmla="*/ 764068 w 764067"/>
                <a:gd name="connsiteY4" fmla="*/ 382034 h 7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067" h="764067">
                  <a:moveTo>
                    <a:pt x="764068" y="382034"/>
                  </a:moveTo>
                  <a:cubicBezTo>
                    <a:pt x="764068" y="593025"/>
                    <a:pt x="593025" y="764067"/>
                    <a:pt x="382034" y="764067"/>
                  </a:cubicBezTo>
                  <a:cubicBezTo>
                    <a:pt x="171043" y="764067"/>
                    <a:pt x="0" y="593025"/>
                    <a:pt x="0" y="382034"/>
                  </a:cubicBezTo>
                  <a:cubicBezTo>
                    <a:pt x="0" y="171042"/>
                    <a:pt x="171043" y="0"/>
                    <a:pt x="382034" y="0"/>
                  </a:cubicBezTo>
                  <a:cubicBezTo>
                    <a:pt x="593025" y="0"/>
                    <a:pt x="764068" y="171042"/>
                    <a:pt x="764068" y="382034"/>
                  </a:cubicBezTo>
                  <a:close/>
                </a:path>
              </a:pathLst>
            </a:custGeom>
            <a:solidFill>
              <a:srgbClr val="D824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798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7FF619B-0E2A-489F-26C2-43503DDB333D}"/>
                </a:ext>
              </a:extLst>
            </p:cNvPr>
            <p:cNvSpPr/>
            <p:nvPr/>
          </p:nvSpPr>
          <p:spPr>
            <a:xfrm>
              <a:off x="7009998" y="1439849"/>
              <a:ext cx="648847" cy="648846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7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83" name="Graphic 82" descr="Bar chart with solid fill">
              <a:extLst>
                <a:ext uri="{FF2B5EF4-FFF2-40B4-BE49-F238E27FC236}">
                  <a16:creationId xmlns:a16="http://schemas.microsoft.com/office/drawing/2014/main" id="{66D3518A-5368-6BCE-DE9C-3BD015C85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49056" y="1568374"/>
              <a:ext cx="380285" cy="380285"/>
            </a:xfrm>
            <a:prstGeom prst="rect">
              <a:avLst/>
            </a:prstGeom>
          </p:spPr>
        </p:pic>
        <p:pic>
          <p:nvPicPr>
            <p:cNvPr id="90" name="Graphic 48">
              <a:extLst>
                <a:ext uri="{FF2B5EF4-FFF2-40B4-BE49-F238E27FC236}">
                  <a16:creationId xmlns:a16="http://schemas.microsoft.com/office/drawing/2014/main" id="{EDFC3150-E6BB-EB46-FB5F-4A3FDEA8B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81686" y="1547452"/>
              <a:ext cx="427990" cy="427990"/>
            </a:xfrm>
            <a:prstGeom prst="rect">
              <a:avLst/>
            </a:prstGeom>
          </p:spPr>
        </p:pic>
      </p:grp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2326D543-EFA8-7BC1-F148-A6BEF2B3D7F8}"/>
              </a:ext>
            </a:extLst>
          </p:cNvPr>
          <p:cNvSpPr/>
          <p:nvPr/>
        </p:nvSpPr>
        <p:spPr>
          <a:xfrm>
            <a:off x="1216872" y="2525725"/>
            <a:ext cx="560968" cy="491925"/>
          </a:xfrm>
          <a:prstGeom prst="rect">
            <a:avLst/>
          </a:prstGeom>
          <a:solidFill>
            <a:srgbClr val="DC2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C57B6614-AC8C-8F10-B96A-398344C9D6F2}"/>
              </a:ext>
            </a:extLst>
          </p:cNvPr>
          <p:cNvSpPr/>
          <p:nvPr/>
        </p:nvSpPr>
        <p:spPr>
          <a:xfrm>
            <a:off x="4133998" y="2525725"/>
            <a:ext cx="560968" cy="491925"/>
          </a:xfrm>
          <a:prstGeom prst="rect">
            <a:avLst/>
          </a:prstGeom>
          <a:solidFill>
            <a:srgbClr val="DC2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F738CB99-3764-40B4-11CA-D3F483D7A551}"/>
              </a:ext>
            </a:extLst>
          </p:cNvPr>
          <p:cNvSpPr/>
          <p:nvPr/>
        </p:nvSpPr>
        <p:spPr>
          <a:xfrm>
            <a:off x="7051125" y="2525725"/>
            <a:ext cx="560968" cy="491925"/>
          </a:xfrm>
          <a:prstGeom prst="rect">
            <a:avLst/>
          </a:prstGeom>
          <a:solidFill>
            <a:srgbClr val="DC2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82E772E9-FDE4-6494-14F9-650550C14625}"/>
              </a:ext>
            </a:extLst>
          </p:cNvPr>
          <p:cNvSpPr/>
          <p:nvPr/>
        </p:nvSpPr>
        <p:spPr>
          <a:xfrm>
            <a:off x="9968252" y="2532819"/>
            <a:ext cx="560968" cy="491925"/>
          </a:xfrm>
          <a:prstGeom prst="rect">
            <a:avLst/>
          </a:prstGeom>
          <a:solidFill>
            <a:srgbClr val="DC2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8DBF89-73A8-BED7-68C2-2001C8ED4B4E}"/>
              </a:ext>
            </a:extLst>
          </p:cNvPr>
          <p:cNvGrpSpPr/>
          <p:nvPr/>
        </p:nvGrpSpPr>
        <p:grpSpPr>
          <a:xfrm>
            <a:off x="4348672" y="2445526"/>
            <a:ext cx="3553089" cy="1025070"/>
            <a:chOff x="2633380" y="2445526"/>
            <a:chExt cx="3553089" cy="102507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19CF82A-6F7F-872F-A0E0-C24BC266605B}"/>
                </a:ext>
              </a:extLst>
            </p:cNvPr>
            <p:cNvSpPr txBox="1"/>
            <p:nvPr/>
          </p:nvSpPr>
          <p:spPr>
            <a:xfrm>
              <a:off x="2633380" y="3162820"/>
              <a:ext cx="3553089" cy="307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 b="1" i="0">
                  <a:solidFill>
                    <a:schemeClr val="accent6">
                      <a:lumMod val="50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IN" sz="1400" dirty="0">
                  <a:solidFill>
                    <a:srgbClr val="1D1C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Multi-page Website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C4BC08A-42EE-2BE5-04B0-61DB5671626A}"/>
                </a:ext>
              </a:extLst>
            </p:cNvPr>
            <p:cNvSpPr/>
            <p:nvPr/>
          </p:nvSpPr>
          <p:spPr>
            <a:xfrm rot="16997148">
              <a:off x="4110862" y="2475528"/>
              <a:ext cx="588841" cy="588842"/>
            </a:xfrm>
            <a:custGeom>
              <a:avLst/>
              <a:gdLst>
                <a:gd name="connsiteX0" fmla="*/ 764068 w 764067"/>
                <a:gd name="connsiteY0" fmla="*/ 382034 h 764067"/>
                <a:gd name="connsiteX1" fmla="*/ 382034 w 764067"/>
                <a:gd name="connsiteY1" fmla="*/ 764067 h 764067"/>
                <a:gd name="connsiteX2" fmla="*/ 0 w 764067"/>
                <a:gd name="connsiteY2" fmla="*/ 382034 h 764067"/>
                <a:gd name="connsiteX3" fmla="*/ 382034 w 764067"/>
                <a:gd name="connsiteY3" fmla="*/ 0 h 764067"/>
                <a:gd name="connsiteX4" fmla="*/ 764068 w 764067"/>
                <a:gd name="connsiteY4" fmla="*/ 382034 h 7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067" h="764067">
                  <a:moveTo>
                    <a:pt x="764068" y="382034"/>
                  </a:moveTo>
                  <a:cubicBezTo>
                    <a:pt x="764068" y="593025"/>
                    <a:pt x="593025" y="764067"/>
                    <a:pt x="382034" y="764067"/>
                  </a:cubicBezTo>
                  <a:cubicBezTo>
                    <a:pt x="171043" y="764067"/>
                    <a:pt x="0" y="593025"/>
                    <a:pt x="0" y="382034"/>
                  </a:cubicBezTo>
                  <a:cubicBezTo>
                    <a:pt x="0" y="171042"/>
                    <a:pt x="171043" y="0"/>
                    <a:pt x="382034" y="0"/>
                  </a:cubicBezTo>
                  <a:cubicBezTo>
                    <a:pt x="593025" y="0"/>
                    <a:pt x="764068" y="171042"/>
                    <a:pt x="764068" y="382034"/>
                  </a:cubicBezTo>
                  <a:close/>
                </a:path>
              </a:pathLst>
            </a:custGeom>
            <a:solidFill>
              <a:srgbClr val="D824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798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26E1898-24C6-96EB-1CC2-52347A2E2D36}"/>
                </a:ext>
              </a:extLst>
            </p:cNvPr>
            <p:cNvSpPr/>
            <p:nvPr/>
          </p:nvSpPr>
          <p:spPr>
            <a:xfrm>
              <a:off x="4080859" y="2445526"/>
              <a:ext cx="648847" cy="648846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7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87" name="Graphic 55">
              <a:extLst>
                <a:ext uri="{FF2B5EF4-FFF2-40B4-BE49-F238E27FC236}">
                  <a16:creationId xmlns:a16="http://schemas.microsoft.com/office/drawing/2014/main" id="{29F9D30A-21B9-F5A1-246F-FD0DF970E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0357" y="2630555"/>
              <a:ext cx="326532" cy="32653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F5EAD89-275D-1A43-4F53-69F7C73DA345}"/>
              </a:ext>
            </a:extLst>
          </p:cNvPr>
          <p:cNvGrpSpPr/>
          <p:nvPr/>
        </p:nvGrpSpPr>
        <p:grpSpPr>
          <a:xfrm>
            <a:off x="7214799" y="2445526"/>
            <a:ext cx="3340264" cy="1011408"/>
            <a:chOff x="5707526" y="2445526"/>
            <a:chExt cx="3340264" cy="1011408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E5D5620-F91C-C3AB-7E8D-F13EBB6E2260}"/>
                </a:ext>
              </a:extLst>
            </p:cNvPr>
            <p:cNvSpPr txBox="1"/>
            <p:nvPr/>
          </p:nvSpPr>
          <p:spPr>
            <a:xfrm>
              <a:off x="5707526" y="3149158"/>
              <a:ext cx="3340264" cy="307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 b="1" i="0">
                  <a:solidFill>
                    <a:schemeClr val="accent6">
                      <a:lumMod val="50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IN" sz="1400" dirty="0">
                  <a:solidFill>
                    <a:srgbClr val="1D1C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Video &amp; Animations</a:t>
              </a:r>
            </a:p>
          </p:txBody>
        </p:sp>
        <p:pic>
          <p:nvPicPr>
            <p:cNvPr id="69" name="Graphic 68" descr="Bar chart with solid fill">
              <a:extLst>
                <a:ext uri="{FF2B5EF4-FFF2-40B4-BE49-F238E27FC236}">
                  <a16:creationId xmlns:a16="http://schemas.microsoft.com/office/drawing/2014/main" id="{D0A84E1A-50F7-35FF-0669-AD70D4280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57484" y="2629895"/>
              <a:ext cx="440223" cy="440223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4AC871-C5D2-BA28-CBF5-F8AD535A3BE5}"/>
                </a:ext>
              </a:extLst>
            </p:cNvPr>
            <p:cNvSpPr/>
            <p:nvPr/>
          </p:nvSpPr>
          <p:spPr>
            <a:xfrm rot="16997148">
              <a:off x="7071367" y="2475528"/>
              <a:ext cx="588841" cy="588842"/>
            </a:xfrm>
            <a:custGeom>
              <a:avLst/>
              <a:gdLst>
                <a:gd name="connsiteX0" fmla="*/ 764068 w 764067"/>
                <a:gd name="connsiteY0" fmla="*/ 382034 h 764067"/>
                <a:gd name="connsiteX1" fmla="*/ 382034 w 764067"/>
                <a:gd name="connsiteY1" fmla="*/ 764067 h 764067"/>
                <a:gd name="connsiteX2" fmla="*/ 0 w 764067"/>
                <a:gd name="connsiteY2" fmla="*/ 382034 h 764067"/>
                <a:gd name="connsiteX3" fmla="*/ 382034 w 764067"/>
                <a:gd name="connsiteY3" fmla="*/ 0 h 764067"/>
                <a:gd name="connsiteX4" fmla="*/ 764068 w 764067"/>
                <a:gd name="connsiteY4" fmla="*/ 382034 h 7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067" h="764067">
                  <a:moveTo>
                    <a:pt x="764068" y="382034"/>
                  </a:moveTo>
                  <a:cubicBezTo>
                    <a:pt x="764068" y="593025"/>
                    <a:pt x="593025" y="764067"/>
                    <a:pt x="382034" y="764067"/>
                  </a:cubicBezTo>
                  <a:cubicBezTo>
                    <a:pt x="171043" y="764067"/>
                    <a:pt x="0" y="593025"/>
                    <a:pt x="0" y="382034"/>
                  </a:cubicBezTo>
                  <a:cubicBezTo>
                    <a:pt x="0" y="171042"/>
                    <a:pt x="171043" y="0"/>
                    <a:pt x="382034" y="0"/>
                  </a:cubicBezTo>
                  <a:cubicBezTo>
                    <a:pt x="593025" y="0"/>
                    <a:pt x="764068" y="171042"/>
                    <a:pt x="764068" y="382034"/>
                  </a:cubicBezTo>
                  <a:close/>
                </a:path>
              </a:pathLst>
            </a:custGeom>
            <a:solidFill>
              <a:srgbClr val="D824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798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ACC5BB6-E58A-49B2-FB67-93353566F8AC}"/>
                </a:ext>
              </a:extLst>
            </p:cNvPr>
            <p:cNvSpPr/>
            <p:nvPr/>
          </p:nvSpPr>
          <p:spPr>
            <a:xfrm>
              <a:off x="7041364" y="2445526"/>
              <a:ext cx="648847" cy="648846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799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89" name="Graphic 91">
              <a:extLst>
                <a:ext uri="{FF2B5EF4-FFF2-40B4-BE49-F238E27FC236}">
                  <a16:creationId xmlns:a16="http://schemas.microsoft.com/office/drawing/2014/main" id="{3DD13A74-B21C-4734-C89A-A478F0925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8055" y="2596310"/>
              <a:ext cx="355463" cy="35546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F0CA2A-37F5-E33B-1F90-2B6CB00EEAE5}"/>
              </a:ext>
            </a:extLst>
          </p:cNvPr>
          <p:cNvGrpSpPr/>
          <p:nvPr/>
        </p:nvGrpSpPr>
        <p:grpSpPr>
          <a:xfrm>
            <a:off x="8449555" y="1300156"/>
            <a:ext cx="3614704" cy="1011408"/>
            <a:chOff x="8449555" y="1300156"/>
            <a:chExt cx="3614704" cy="1011408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55D6837-FCA2-E510-7515-65442DCFFA09}"/>
                </a:ext>
              </a:extLst>
            </p:cNvPr>
            <p:cNvSpPr txBox="1"/>
            <p:nvPr/>
          </p:nvSpPr>
          <p:spPr>
            <a:xfrm>
              <a:off x="8449555" y="2003788"/>
              <a:ext cx="3614704" cy="307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 b="1" i="0">
                  <a:solidFill>
                    <a:schemeClr val="accent6">
                      <a:lumMod val="50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IN" sz="1400" dirty="0">
                  <a:solidFill>
                    <a:srgbClr val="1D1C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Integrations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CA2EC12-634B-5BA6-1188-DF8D41275EB9}"/>
                </a:ext>
              </a:extLst>
            </p:cNvPr>
            <p:cNvSpPr/>
            <p:nvPr/>
          </p:nvSpPr>
          <p:spPr>
            <a:xfrm rot="16997148">
              <a:off x="9962489" y="1330158"/>
              <a:ext cx="588841" cy="588842"/>
            </a:xfrm>
            <a:custGeom>
              <a:avLst/>
              <a:gdLst>
                <a:gd name="connsiteX0" fmla="*/ 764068 w 764067"/>
                <a:gd name="connsiteY0" fmla="*/ 382034 h 764067"/>
                <a:gd name="connsiteX1" fmla="*/ 382034 w 764067"/>
                <a:gd name="connsiteY1" fmla="*/ 764067 h 764067"/>
                <a:gd name="connsiteX2" fmla="*/ 0 w 764067"/>
                <a:gd name="connsiteY2" fmla="*/ 382034 h 764067"/>
                <a:gd name="connsiteX3" fmla="*/ 382034 w 764067"/>
                <a:gd name="connsiteY3" fmla="*/ 0 h 764067"/>
                <a:gd name="connsiteX4" fmla="*/ 764068 w 764067"/>
                <a:gd name="connsiteY4" fmla="*/ 382034 h 7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067" h="764067">
                  <a:moveTo>
                    <a:pt x="764068" y="382034"/>
                  </a:moveTo>
                  <a:cubicBezTo>
                    <a:pt x="764068" y="593025"/>
                    <a:pt x="593025" y="764067"/>
                    <a:pt x="382034" y="764067"/>
                  </a:cubicBezTo>
                  <a:cubicBezTo>
                    <a:pt x="171043" y="764067"/>
                    <a:pt x="0" y="593025"/>
                    <a:pt x="0" y="382034"/>
                  </a:cubicBezTo>
                  <a:cubicBezTo>
                    <a:pt x="0" y="171042"/>
                    <a:pt x="171043" y="0"/>
                    <a:pt x="382034" y="0"/>
                  </a:cubicBezTo>
                  <a:cubicBezTo>
                    <a:pt x="593025" y="0"/>
                    <a:pt x="764068" y="171042"/>
                    <a:pt x="764068" y="382034"/>
                  </a:cubicBezTo>
                  <a:close/>
                </a:path>
              </a:pathLst>
            </a:custGeom>
            <a:solidFill>
              <a:srgbClr val="D824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798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2008430-332F-8A49-0751-878C90950C90}"/>
                </a:ext>
              </a:extLst>
            </p:cNvPr>
            <p:cNvSpPr/>
            <p:nvPr/>
          </p:nvSpPr>
          <p:spPr>
            <a:xfrm>
              <a:off x="9932486" y="1300156"/>
              <a:ext cx="648847" cy="648846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7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E34E1943-9A3A-B306-F7A2-2AC69F4C4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74609" y="1442829"/>
              <a:ext cx="373042" cy="375911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FF7F8851-ABFF-12E3-AF2B-69FEB1BBE329}"/>
              </a:ext>
            </a:extLst>
          </p:cNvPr>
          <p:cNvSpPr/>
          <p:nvPr/>
        </p:nvSpPr>
        <p:spPr>
          <a:xfrm>
            <a:off x="-108848" y="3148481"/>
            <a:ext cx="337442" cy="105839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723900" dist="215900" dir="21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9C6FD8-68D1-7CEB-8CA1-FB9CA84AA04D}"/>
              </a:ext>
            </a:extLst>
          </p:cNvPr>
          <p:cNvSpPr/>
          <p:nvPr/>
        </p:nvSpPr>
        <p:spPr>
          <a:xfrm>
            <a:off x="12021839" y="3148481"/>
            <a:ext cx="337442" cy="105839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723900" dist="215900" dir="21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4577F0-9E8A-63FC-3C45-39842C4684B0}"/>
              </a:ext>
            </a:extLst>
          </p:cNvPr>
          <p:cNvGrpSpPr/>
          <p:nvPr/>
        </p:nvGrpSpPr>
        <p:grpSpPr>
          <a:xfrm>
            <a:off x="1358233" y="2445525"/>
            <a:ext cx="3340262" cy="1004174"/>
            <a:chOff x="-260209" y="2445525"/>
            <a:chExt cx="3340262" cy="100417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382409A-7534-8DB4-1185-69FCF9E73FE4}"/>
                </a:ext>
              </a:extLst>
            </p:cNvPr>
            <p:cNvSpPr txBox="1"/>
            <p:nvPr/>
          </p:nvSpPr>
          <p:spPr>
            <a:xfrm>
              <a:off x="-260209" y="3141923"/>
              <a:ext cx="3340262" cy="307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 b="1" i="0">
                  <a:solidFill>
                    <a:schemeClr val="accent6">
                      <a:lumMod val="50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IN" sz="1400" dirty="0">
                  <a:solidFill>
                    <a:srgbClr val="1D1C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 Design Style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1862EA5-3C4F-62EE-97FA-BFB4A03FB253}"/>
                </a:ext>
              </a:extLst>
            </p:cNvPr>
            <p:cNvSpPr/>
            <p:nvPr/>
          </p:nvSpPr>
          <p:spPr>
            <a:xfrm rot="16997148">
              <a:off x="1179846" y="2475527"/>
              <a:ext cx="588841" cy="588842"/>
            </a:xfrm>
            <a:custGeom>
              <a:avLst/>
              <a:gdLst>
                <a:gd name="connsiteX0" fmla="*/ 764068 w 764067"/>
                <a:gd name="connsiteY0" fmla="*/ 382034 h 764067"/>
                <a:gd name="connsiteX1" fmla="*/ 382034 w 764067"/>
                <a:gd name="connsiteY1" fmla="*/ 764067 h 764067"/>
                <a:gd name="connsiteX2" fmla="*/ 0 w 764067"/>
                <a:gd name="connsiteY2" fmla="*/ 382034 h 764067"/>
                <a:gd name="connsiteX3" fmla="*/ 382034 w 764067"/>
                <a:gd name="connsiteY3" fmla="*/ 0 h 764067"/>
                <a:gd name="connsiteX4" fmla="*/ 764068 w 764067"/>
                <a:gd name="connsiteY4" fmla="*/ 382034 h 7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067" h="764067">
                  <a:moveTo>
                    <a:pt x="764068" y="382034"/>
                  </a:moveTo>
                  <a:cubicBezTo>
                    <a:pt x="764068" y="593025"/>
                    <a:pt x="593025" y="764067"/>
                    <a:pt x="382034" y="764067"/>
                  </a:cubicBezTo>
                  <a:cubicBezTo>
                    <a:pt x="171043" y="764067"/>
                    <a:pt x="0" y="593025"/>
                    <a:pt x="0" y="382034"/>
                  </a:cubicBezTo>
                  <a:cubicBezTo>
                    <a:pt x="0" y="171042"/>
                    <a:pt x="171043" y="0"/>
                    <a:pt x="382034" y="0"/>
                  </a:cubicBezTo>
                  <a:cubicBezTo>
                    <a:pt x="593025" y="0"/>
                    <a:pt x="764068" y="171042"/>
                    <a:pt x="764068" y="382034"/>
                  </a:cubicBezTo>
                  <a:close/>
                </a:path>
              </a:pathLst>
            </a:custGeom>
            <a:solidFill>
              <a:srgbClr val="D824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798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D9A75B6-F490-FBEE-C717-C9D8482FF2F0}"/>
                </a:ext>
              </a:extLst>
            </p:cNvPr>
            <p:cNvSpPr/>
            <p:nvPr/>
          </p:nvSpPr>
          <p:spPr>
            <a:xfrm>
              <a:off x="1149843" y="2445525"/>
              <a:ext cx="648847" cy="648846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7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41" name="Graphic 57">
              <a:extLst>
                <a:ext uri="{FF2B5EF4-FFF2-40B4-BE49-F238E27FC236}">
                  <a16:creationId xmlns:a16="http://schemas.microsoft.com/office/drawing/2014/main" id="{76B444E6-5BB2-4358-1A31-ACAB72B3B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7537" y="2588200"/>
              <a:ext cx="365245" cy="365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187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8BC2DF-5B04-77CC-0C02-6C4AE344145D}"/>
              </a:ext>
            </a:extLst>
          </p:cNvPr>
          <p:cNvSpPr txBox="1"/>
          <p:nvPr/>
        </p:nvSpPr>
        <p:spPr>
          <a:xfrm>
            <a:off x="412955" y="1800767"/>
            <a:ext cx="37755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When do people use Google?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CD9342C-9A81-74CC-3854-62E3B2230881}"/>
              </a:ext>
            </a:extLst>
          </p:cNvPr>
          <p:cNvGrpSpPr/>
          <p:nvPr/>
        </p:nvGrpSpPr>
        <p:grpSpPr>
          <a:xfrm>
            <a:off x="412954" y="3311246"/>
            <a:ext cx="5643718" cy="1102808"/>
            <a:chOff x="412954" y="3311246"/>
            <a:chExt cx="5643718" cy="1102808"/>
          </a:xfrm>
        </p:grpSpPr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CBF3028A-2D35-327B-6D96-5377B6D6345B}"/>
                </a:ext>
              </a:extLst>
            </p:cNvPr>
            <p:cNvSpPr txBox="1">
              <a:spLocks/>
            </p:cNvSpPr>
            <p:nvPr/>
          </p:nvSpPr>
          <p:spPr>
            <a:xfrm>
              <a:off x="422788" y="3586742"/>
              <a:ext cx="5633884" cy="8273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Appear on 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First Page of Google Search </a:t>
              </a:r>
            </a:p>
            <a:p>
              <a:pPr algn="l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the 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Keywords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with 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SEO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 Ads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8E8908-2A95-9244-6BBE-AF433B8FA3E6}"/>
                </a:ext>
              </a:extLst>
            </p:cNvPr>
            <p:cNvSpPr txBox="1"/>
            <p:nvPr/>
          </p:nvSpPr>
          <p:spPr>
            <a:xfrm>
              <a:off x="412954" y="3311246"/>
              <a:ext cx="509704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What to Focus On?</a:t>
              </a:r>
            </a:p>
          </p:txBody>
        </p:sp>
      </p:grpSp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9F611860-77D0-887D-8A37-6542E4A9130E}"/>
              </a:ext>
            </a:extLst>
          </p:cNvPr>
          <p:cNvGrpSpPr/>
          <p:nvPr/>
        </p:nvGrpSpPr>
        <p:grpSpPr>
          <a:xfrm>
            <a:off x="6136457" y="805783"/>
            <a:ext cx="3097269" cy="5552988"/>
            <a:chOff x="6136457" y="805783"/>
            <a:chExt cx="3097269" cy="5552988"/>
          </a:xfrm>
          <a:solidFill>
            <a:srgbClr val="C00000"/>
          </a:solidFill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CAE3EBD-0F98-1E4F-F150-4BD5ADCCB228}"/>
                </a:ext>
              </a:extLst>
            </p:cNvPr>
            <p:cNvGrpSpPr/>
            <p:nvPr/>
          </p:nvGrpSpPr>
          <p:grpSpPr>
            <a:xfrm>
              <a:off x="6136457" y="805783"/>
              <a:ext cx="1184244" cy="1468875"/>
              <a:chOff x="6136457" y="805783"/>
              <a:chExt cx="1184244" cy="1468875"/>
            </a:xfrm>
            <a:grpFill/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C022A7B-4D4E-4544-F5E8-4623D132F59A}"/>
                  </a:ext>
                </a:extLst>
              </p:cNvPr>
              <p:cNvSpPr/>
              <p:nvPr/>
            </p:nvSpPr>
            <p:spPr>
              <a:xfrm>
                <a:off x="7035768" y="805783"/>
                <a:ext cx="284933" cy="28493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53CE3E7-C488-BD5F-987F-F0F8997A0AE7}"/>
                  </a:ext>
                </a:extLst>
              </p:cNvPr>
              <p:cNvSpPr/>
              <p:nvPr/>
            </p:nvSpPr>
            <p:spPr>
              <a:xfrm>
                <a:off x="6136457" y="2110383"/>
                <a:ext cx="164275" cy="16427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6B737E9-057F-6433-08FC-1D7EAC52AAE9}"/>
                </a:ext>
              </a:extLst>
            </p:cNvPr>
            <p:cNvGrpSpPr/>
            <p:nvPr/>
          </p:nvGrpSpPr>
          <p:grpSpPr>
            <a:xfrm flipH="1" flipV="1">
              <a:off x="7612614" y="5874408"/>
              <a:ext cx="1621112" cy="484363"/>
              <a:chOff x="8141946" y="1140631"/>
              <a:chExt cx="1621112" cy="484363"/>
            </a:xfrm>
            <a:grpFill/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01930ED-D279-D65F-9F6F-ABE771CC3849}"/>
                  </a:ext>
                </a:extLst>
              </p:cNvPr>
              <p:cNvSpPr/>
              <p:nvPr/>
            </p:nvSpPr>
            <p:spPr>
              <a:xfrm>
                <a:off x="9478125" y="1340061"/>
                <a:ext cx="284933" cy="28493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6C886A8-4231-5041-AB3A-1263C195D4B4}"/>
                  </a:ext>
                </a:extLst>
              </p:cNvPr>
              <p:cNvSpPr/>
              <p:nvPr/>
            </p:nvSpPr>
            <p:spPr>
              <a:xfrm>
                <a:off x="8141946" y="1140631"/>
                <a:ext cx="164275" cy="16427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Freeform 8">
            <a:extLst>
              <a:ext uri="{FF2B5EF4-FFF2-40B4-BE49-F238E27FC236}">
                <a16:creationId xmlns:a16="http://schemas.microsoft.com/office/drawing/2014/main" id="{37BE579E-33AB-1284-1642-9079EB153FF6}"/>
              </a:ext>
            </a:extLst>
          </p:cNvPr>
          <p:cNvSpPr>
            <a:spLocks/>
          </p:cNvSpPr>
          <p:nvPr/>
        </p:nvSpPr>
        <p:spPr bwMode="auto">
          <a:xfrm>
            <a:off x="11300422" y="6107596"/>
            <a:ext cx="1500808" cy="1500808"/>
          </a:xfrm>
          <a:custGeom>
            <a:avLst/>
            <a:gdLst>
              <a:gd name="T0" fmla="*/ 417 w 756"/>
              <a:gd name="T1" fmla="*/ 754 h 756"/>
              <a:gd name="T2" fmla="*/ 472 w 756"/>
              <a:gd name="T3" fmla="*/ 744 h 756"/>
              <a:gd name="T4" fmla="*/ 525 w 756"/>
              <a:gd name="T5" fmla="*/ 726 h 756"/>
              <a:gd name="T6" fmla="*/ 574 w 756"/>
              <a:gd name="T7" fmla="*/ 701 h 756"/>
              <a:gd name="T8" fmla="*/ 619 w 756"/>
              <a:gd name="T9" fmla="*/ 670 h 756"/>
              <a:gd name="T10" fmla="*/ 658 w 756"/>
              <a:gd name="T11" fmla="*/ 632 h 756"/>
              <a:gd name="T12" fmla="*/ 691 w 756"/>
              <a:gd name="T13" fmla="*/ 590 h 756"/>
              <a:gd name="T14" fmla="*/ 719 w 756"/>
              <a:gd name="T15" fmla="*/ 542 h 756"/>
              <a:gd name="T16" fmla="*/ 739 w 756"/>
              <a:gd name="T17" fmla="*/ 491 h 756"/>
              <a:gd name="T18" fmla="*/ 751 w 756"/>
              <a:gd name="T19" fmla="*/ 435 h 756"/>
              <a:gd name="T20" fmla="*/ 756 w 756"/>
              <a:gd name="T21" fmla="*/ 378 h 756"/>
              <a:gd name="T22" fmla="*/ 751 w 756"/>
              <a:gd name="T23" fmla="*/ 321 h 756"/>
              <a:gd name="T24" fmla="*/ 739 w 756"/>
              <a:gd name="T25" fmla="*/ 266 h 756"/>
              <a:gd name="T26" fmla="*/ 719 w 756"/>
              <a:gd name="T27" fmla="*/ 214 h 756"/>
              <a:gd name="T28" fmla="*/ 691 w 756"/>
              <a:gd name="T29" fmla="*/ 167 h 756"/>
              <a:gd name="T30" fmla="*/ 658 w 756"/>
              <a:gd name="T31" fmla="*/ 124 h 756"/>
              <a:gd name="T32" fmla="*/ 619 w 756"/>
              <a:gd name="T33" fmla="*/ 87 h 756"/>
              <a:gd name="T34" fmla="*/ 574 w 756"/>
              <a:gd name="T35" fmla="*/ 55 h 756"/>
              <a:gd name="T36" fmla="*/ 525 w 756"/>
              <a:gd name="T37" fmla="*/ 30 h 756"/>
              <a:gd name="T38" fmla="*/ 472 w 756"/>
              <a:gd name="T39" fmla="*/ 12 h 756"/>
              <a:gd name="T40" fmla="*/ 417 w 756"/>
              <a:gd name="T41" fmla="*/ 2 h 756"/>
              <a:gd name="T42" fmla="*/ 358 w 756"/>
              <a:gd name="T43" fmla="*/ 0 h 756"/>
              <a:gd name="T44" fmla="*/ 301 w 756"/>
              <a:gd name="T45" fmla="*/ 8 h 756"/>
              <a:gd name="T46" fmla="*/ 248 w 756"/>
              <a:gd name="T47" fmla="*/ 23 h 756"/>
              <a:gd name="T48" fmla="*/ 197 w 756"/>
              <a:gd name="T49" fmla="*/ 46 h 756"/>
              <a:gd name="T50" fmla="*/ 152 w 756"/>
              <a:gd name="T51" fmla="*/ 76 h 756"/>
              <a:gd name="T52" fmla="*/ 111 w 756"/>
              <a:gd name="T53" fmla="*/ 111 h 756"/>
              <a:gd name="T54" fmla="*/ 75 w 756"/>
              <a:gd name="T55" fmla="*/ 152 h 756"/>
              <a:gd name="T56" fmla="*/ 45 w 756"/>
              <a:gd name="T57" fmla="*/ 198 h 756"/>
              <a:gd name="T58" fmla="*/ 22 w 756"/>
              <a:gd name="T59" fmla="*/ 249 h 756"/>
              <a:gd name="T60" fmla="*/ 7 w 756"/>
              <a:gd name="T61" fmla="*/ 302 h 756"/>
              <a:gd name="T62" fmla="*/ 0 w 756"/>
              <a:gd name="T63" fmla="*/ 359 h 756"/>
              <a:gd name="T64" fmla="*/ 2 w 756"/>
              <a:gd name="T65" fmla="*/ 417 h 756"/>
              <a:gd name="T66" fmla="*/ 12 w 756"/>
              <a:gd name="T67" fmla="*/ 472 h 756"/>
              <a:gd name="T68" fmla="*/ 30 w 756"/>
              <a:gd name="T69" fmla="*/ 525 h 756"/>
              <a:gd name="T70" fmla="*/ 55 w 756"/>
              <a:gd name="T71" fmla="*/ 574 h 756"/>
              <a:gd name="T72" fmla="*/ 86 w 756"/>
              <a:gd name="T73" fmla="*/ 619 h 756"/>
              <a:gd name="T74" fmla="*/ 124 w 756"/>
              <a:gd name="T75" fmla="*/ 658 h 756"/>
              <a:gd name="T76" fmla="*/ 166 w 756"/>
              <a:gd name="T77" fmla="*/ 691 h 756"/>
              <a:gd name="T78" fmla="*/ 214 w 756"/>
              <a:gd name="T79" fmla="*/ 718 h 756"/>
              <a:gd name="T80" fmla="*/ 265 w 756"/>
              <a:gd name="T81" fmla="*/ 739 h 756"/>
              <a:gd name="T82" fmla="*/ 321 w 756"/>
              <a:gd name="T83" fmla="*/ 752 h 756"/>
              <a:gd name="T84" fmla="*/ 378 w 756"/>
              <a:gd name="T85" fmla="*/ 756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56" h="756">
                <a:moveTo>
                  <a:pt x="378" y="756"/>
                </a:moveTo>
                <a:lnTo>
                  <a:pt x="397" y="756"/>
                </a:lnTo>
                <a:lnTo>
                  <a:pt x="417" y="754"/>
                </a:lnTo>
                <a:lnTo>
                  <a:pt x="435" y="752"/>
                </a:lnTo>
                <a:lnTo>
                  <a:pt x="454" y="749"/>
                </a:lnTo>
                <a:lnTo>
                  <a:pt x="472" y="744"/>
                </a:lnTo>
                <a:lnTo>
                  <a:pt x="490" y="739"/>
                </a:lnTo>
                <a:lnTo>
                  <a:pt x="507" y="734"/>
                </a:lnTo>
                <a:lnTo>
                  <a:pt x="525" y="726"/>
                </a:lnTo>
                <a:lnTo>
                  <a:pt x="542" y="718"/>
                </a:lnTo>
                <a:lnTo>
                  <a:pt x="558" y="711"/>
                </a:lnTo>
                <a:lnTo>
                  <a:pt x="574" y="701"/>
                </a:lnTo>
                <a:lnTo>
                  <a:pt x="589" y="691"/>
                </a:lnTo>
                <a:lnTo>
                  <a:pt x="604" y="681"/>
                </a:lnTo>
                <a:lnTo>
                  <a:pt x="619" y="670"/>
                </a:lnTo>
                <a:lnTo>
                  <a:pt x="632" y="658"/>
                </a:lnTo>
                <a:lnTo>
                  <a:pt x="645" y="645"/>
                </a:lnTo>
                <a:lnTo>
                  <a:pt x="658" y="632"/>
                </a:lnTo>
                <a:lnTo>
                  <a:pt x="669" y="619"/>
                </a:lnTo>
                <a:lnTo>
                  <a:pt x="680" y="604"/>
                </a:lnTo>
                <a:lnTo>
                  <a:pt x="691" y="590"/>
                </a:lnTo>
                <a:lnTo>
                  <a:pt x="701" y="574"/>
                </a:lnTo>
                <a:lnTo>
                  <a:pt x="710" y="559"/>
                </a:lnTo>
                <a:lnTo>
                  <a:pt x="719" y="542"/>
                </a:lnTo>
                <a:lnTo>
                  <a:pt x="727" y="525"/>
                </a:lnTo>
                <a:lnTo>
                  <a:pt x="733" y="508"/>
                </a:lnTo>
                <a:lnTo>
                  <a:pt x="739" y="491"/>
                </a:lnTo>
                <a:lnTo>
                  <a:pt x="744" y="472"/>
                </a:lnTo>
                <a:lnTo>
                  <a:pt x="748" y="455"/>
                </a:lnTo>
                <a:lnTo>
                  <a:pt x="751" y="435"/>
                </a:lnTo>
                <a:lnTo>
                  <a:pt x="754" y="417"/>
                </a:lnTo>
                <a:lnTo>
                  <a:pt x="756" y="398"/>
                </a:lnTo>
                <a:lnTo>
                  <a:pt x="756" y="378"/>
                </a:lnTo>
                <a:lnTo>
                  <a:pt x="756" y="359"/>
                </a:lnTo>
                <a:lnTo>
                  <a:pt x="754" y="339"/>
                </a:lnTo>
                <a:lnTo>
                  <a:pt x="751" y="321"/>
                </a:lnTo>
                <a:lnTo>
                  <a:pt x="748" y="302"/>
                </a:lnTo>
                <a:lnTo>
                  <a:pt x="744" y="284"/>
                </a:lnTo>
                <a:lnTo>
                  <a:pt x="739" y="266"/>
                </a:lnTo>
                <a:lnTo>
                  <a:pt x="733" y="249"/>
                </a:lnTo>
                <a:lnTo>
                  <a:pt x="727" y="231"/>
                </a:lnTo>
                <a:lnTo>
                  <a:pt x="719" y="214"/>
                </a:lnTo>
                <a:lnTo>
                  <a:pt x="710" y="198"/>
                </a:lnTo>
                <a:lnTo>
                  <a:pt x="701" y="183"/>
                </a:lnTo>
                <a:lnTo>
                  <a:pt x="691" y="167"/>
                </a:lnTo>
                <a:lnTo>
                  <a:pt x="680" y="152"/>
                </a:lnTo>
                <a:lnTo>
                  <a:pt x="669" y="137"/>
                </a:lnTo>
                <a:lnTo>
                  <a:pt x="658" y="124"/>
                </a:lnTo>
                <a:lnTo>
                  <a:pt x="645" y="111"/>
                </a:lnTo>
                <a:lnTo>
                  <a:pt x="632" y="98"/>
                </a:lnTo>
                <a:lnTo>
                  <a:pt x="619" y="87"/>
                </a:lnTo>
                <a:lnTo>
                  <a:pt x="604" y="76"/>
                </a:lnTo>
                <a:lnTo>
                  <a:pt x="589" y="65"/>
                </a:lnTo>
                <a:lnTo>
                  <a:pt x="574" y="55"/>
                </a:lnTo>
                <a:lnTo>
                  <a:pt x="558" y="46"/>
                </a:lnTo>
                <a:lnTo>
                  <a:pt x="542" y="38"/>
                </a:lnTo>
                <a:lnTo>
                  <a:pt x="525" y="30"/>
                </a:lnTo>
                <a:lnTo>
                  <a:pt x="507" y="23"/>
                </a:lnTo>
                <a:lnTo>
                  <a:pt x="490" y="17"/>
                </a:lnTo>
                <a:lnTo>
                  <a:pt x="472" y="12"/>
                </a:lnTo>
                <a:lnTo>
                  <a:pt x="454" y="8"/>
                </a:lnTo>
                <a:lnTo>
                  <a:pt x="435" y="5"/>
                </a:lnTo>
                <a:lnTo>
                  <a:pt x="417" y="2"/>
                </a:lnTo>
                <a:lnTo>
                  <a:pt x="397" y="0"/>
                </a:lnTo>
                <a:lnTo>
                  <a:pt x="378" y="0"/>
                </a:lnTo>
                <a:lnTo>
                  <a:pt x="358" y="0"/>
                </a:lnTo>
                <a:lnTo>
                  <a:pt x="339" y="2"/>
                </a:lnTo>
                <a:lnTo>
                  <a:pt x="321" y="5"/>
                </a:lnTo>
                <a:lnTo>
                  <a:pt x="301" y="8"/>
                </a:lnTo>
                <a:lnTo>
                  <a:pt x="284" y="12"/>
                </a:lnTo>
                <a:lnTo>
                  <a:pt x="265" y="17"/>
                </a:lnTo>
                <a:lnTo>
                  <a:pt x="248" y="23"/>
                </a:lnTo>
                <a:lnTo>
                  <a:pt x="231" y="30"/>
                </a:lnTo>
                <a:lnTo>
                  <a:pt x="214" y="38"/>
                </a:lnTo>
                <a:lnTo>
                  <a:pt x="197" y="46"/>
                </a:lnTo>
                <a:lnTo>
                  <a:pt x="182" y="55"/>
                </a:lnTo>
                <a:lnTo>
                  <a:pt x="166" y="65"/>
                </a:lnTo>
                <a:lnTo>
                  <a:pt x="152" y="76"/>
                </a:lnTo>
                <a:lnTo>
                  <a:pt x="137" y="87"/>
                </a:lnTo>
                <a:lnTo>
                  <a:pt x="124" y="98"/>
                </a:lnTo>
                <a:lnTo>
                  <a:pt x="111" y="111"/>
                </a:lnTo>
                <a:lnTo>
                  <a:pt x="98" y="124"/>
                </a:lnTo>
                <a:lnTo>
                  <a:pt x="86" y="137"/>
                </a:lnTo>
                <a:lnTo>
                  <a:pt x="75" y="152"/>
                </a:lnTo>
                <a:lnTo>
                  <a:pt x="65" y="167"/>
                </a:lnTo>
                <a:lnTo>
                  <a:pt x="55" y="183"/>
                </a:lnTo>
                <a:lnTo>
                  <a:pt x="45" y="198"/>
                </a:lnTo>
                <a:lnTo>
                  <a:pt x="38" y="214"/>
                </a:lnTo>
                <a:lnTo>
                  <a:pt x="30" y="231"/>
                </a:lnTo>
                <a:lnTo>
                  <a:pt x="22" y="249"/>
                </a:lnTo>
                <a:lnTo>
                  <a:pt x="17" y="266"/>
                </a:lnTo>
                <a:lnTo>
                  <a:pt x="12" y="284"/>
                </a:lnTo>
                <a:lnTo>
                  <a:pt x="7" y="302"/>
                </a:lnTo>
                <a:lnTo>
                  <a:pt x="4" y="321"/>
                </a:lnTo>
                <a:lnTo>
                  <a:pt x="2" y="339"/>
                </a:lnTo>
                <a:lnTo>
                  <a:pt x="0" y="359"/>
                </a:lnTo>
                <a:lnTo>
                  <a:pt x="0" y="378"/>
                </a:lnTo>
                <a:lnTo>
                  <a:pt x="0" y="398"/>
                </a:lnTo>
                <a:lnTo>
                  <a:pt x="2" y="417"/>
                </a:lnTo>
                <a:lnTo>
                  <a:pt x="4" y="435"/>
                </a:lnTo>
                <a:lnTo>
                  <a:pt x="7" y="455"/>
                </a:lnTo>
                <a:lnTo>
                  <a:pt x="12" y="472"/>
                </a:lnTo>
                <a:lnTo>
                  <a:pt x="17" y="491"/>
                </a:lnTo>
                <a:lnTo>
                  <a:pt x="22" y="508"/>
                </a:lnTo>
                <a:lnTo>
                  <a:pt x="30" y="525"/>
                </a:lnTo>
                <a:lnTo>
                  <a:pt x="38" y="542"/>
                </a:lnTo>
                <a:lnTo>
                  <a:pt x="45" y="559"/>
                </a:lnTo>
                <a:lnTo>
                  <a:pt x="55" y="574"/>
                </a:lnTo>
                <a:lnTo>
                  <a:pt x="65" y="590"/>
                </a:lnTo>
                <a:lnTo>
                  <a:pt x="75" y="604"/>
                </a:lnTo>
                <a:lnTo>
                  <a:pt x="86" y="619"/>
                </a:lnTo>
                <a:lnTo>
                  <a:pt x="98" y="632"/>
                </a:lnTo>
                <a:lnTo>
                  <a:pt x="111" y="645"/>
                </a:lnTo>
                <a:lnTo>
                  <a:pt x="124" y="658"/>
                </a:lnTo>
                <a:lnTo>
                  <a:pt x="137" y="670"/>
                </a:lnTo>
                <a:lnTo>
                  <a:pt x="152" y="681"/>
                </a:lnTo>
                <a:lnTo>
                  <a:pt x="166" y="691"/>
                </a:lnTo>
                <a:lnTo>
                  <a:pt x="182" y="701"/>
                </a:lnTo>
                <a:lnTo>
                  <a:pt x="197" y="711"/>
                </a:lnTo>
                <a:lnTo>
                  <a:pt x="214" y="718"/>
                </a:lnTo>
                <a:lnTo>
                  <a:pt x="231" y="726"/>
                </a:lnTo>
                <a:lnTo>
                  <a:pt x="248" y="734"/>
                </a:lnTo>
                <a:lnTo>
                  <a:pt x="265" y="739"/>
                </a:lnTo>
                <a:lnTo>
                  <a:pt x="284" y="744"/>
                </a:lnTo>
                <a:lnTo>
                  <a:pt x="301" y="749"/>
                </a:lnTo>
                <a:lnTo>
                  <a:pt x="321" y="752"/>
                </a:lnTo>
                <a:lnTo>
                  <a:pt x="339" y="754"/>
                </a:lnTo>
                <a:lnTo>
                  <a:pt x="358" y="756"/>
                </a:lnTo>
                <a:lnTo>
                  <a:pt x="378" y="756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F0F0F0"/>
              </a:gs>
            </a:gsLst>
            <a:lin ang="10200000" scaled="0"/>
          </a:gradFill>
          <a:ln>
            <a:noFill/>
          </a:ln>
          <a:effectLst>
            <a:outerShdw blurRad="1270000" sx="47000" sy="47000" algn="ctr" rotWithShape="0">
              <a:prstClr val="black">
                <a:alpha val="40000"/>
              </a:prstClr>
            </a:outerShdw>
          </a:effec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US" sz="112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F2D189-9DB8-B5DF-4464-EDDFB420ECCE}"/>
              </a:ext>
            </a:extLst>
          </p:cNvPr>
          <p:cNvSpPr txBox="1"/>
          <p:nvPr/>
        </p:nvSpPr>
        <p:spPr>
          <a:xfrm>
            <a:off x="394911" y="4881568"/>
            <a:ext cx="351560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What does it do for you?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619AD5D-8621-8E3F-ECD1-94506F37682D}"/>
              </a:ext>
            </a:extLst>
          </p:cNvPr>
          <p:cNvGrpSpPr/>
          <p:nvPr/>
        </p:nvGrpSpPr>
        <p:grpSpPr>
          <a:xfrm>
            <a:off x="463738" y="5209071"/>
            <a:ext cx="3146323" cy="1141350"/>
            <a:chOff x="463738" y="5209071"/>
            <a:chExt cx="3146323" cy="1141350"/>
          </a:xfrm>
        </p:grpSpPr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546E09D7-27EA-A5FD-7B07-8E21709A9FC2}"/>
                </a:ext>
              </a:extLst>
            </p:cNvPr>
            <p:cNvSpPr txBox="1">
              <a:spLocks/>
            </p:cNvSpPr>
            <p:nvPr/>
          </p:nvSpPr>
          <p:spPr>
            <a:xfrm>
              <a:off x="463738" y="5621625"/>
              <a:ext cx="3146323" cy="35746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l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lt"/>
                  <a:cs typeface="+mn-lt"/>
                </a:rPr>
                <a:t>Makes sales easier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7898F3E0-C3EB-56BD-0E08-7D050BC70C66}"/>
                </a:ext>
              </a:extLst>
            </p:cNvPr>
            <p:cNvSpPr txBox="1">
              <a:spLocks/>
            </p:cNvSpPr>
            <p:nvPr/>
          </p:nvSpPr>
          <p:spPr>
            <a:xfrm>
              <a:off x="463738" y="5952929"/>
              <a:ext cx="3146323" cy="39749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l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lt"/>
                  <a:cs typeface="+mn-lt"/>
                </a:rPr>
                <a:t>Edge Past your competitors</a:t>
              </a:r>
            </a:p>
          </p:txBody>
        </p:sp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966F84CC-5123-DE32-AA4C-E604035C7F00}"/>
                </a:ext>
              </a:extLst>
            </p:cNvPr>
            <p:cNvSpPr txBox="1">
              <a:spLocks/>
            </p:cNvSpPr>
            <p:nvPr/>
          </p:nvSpPr>
          <p:spPr>
            <a:xfrm>
              <a:off x="463738" y="5209071"/>
              <a:ext cx="3146323" cy="3866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l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lt"/>
                  <a:cs typeface="+mn-lt"/>
                </a:rPr>
                <a:t>Makes you findable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C73DFEE-64F4-AFE3-F8BE-81974AC16B94}"/>
                </a:ext>
              </a:extLst>
            </p:cNvPr>
            <p:cNvGrpSpPr/>
            <p:nvPr/>
          </p:nvGrpSpPr>
          <p:grpSpPr>
            <a:xfrm>
              <a:off x="483999" y="5319523"/>
              <a:ext cx="253319" cy="253320"/>
              <a:chOff x="5333656" y="3407845"/>
              <a:chExt cx="325894" cy="325895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678234A-86F9-D034-7E86-B830178E0ED1}"/>
                  </a:ext>
                </a:extLst>
              </p:cNvPr>
              <p:cNvSpPr/>
              <p:nvPr/>
            </p:nvSpPr>
            <p:spPr>
              <a:xfrm>
                <a:off x="5371928" y="3446114"/>
                <a:ext cx="249350" cy="249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A08E958-CB09-CC74-D2FA-B071D4EF368F}"/>
                  </a:ext>
                </a:extLst>
              </p:cNvPr>
              <p:cNvSpPr/>
              <p:nvPr/>
            </p:nvSpPr>
            <p:spPr>
              <a:xfrm>
                <a:off x="5333656" y="3407842"/>
                <a:ext cx="325894" cy="325895"/>
              </a:xfrm>
              <a:custGeom>
                <a:avLst/>
                <a:gdLst>
                  <a:gd name="connsiteX0" fmla="*/ 219075 w 438149"/>
                  <a:gd name="connsiteY0" fmla="*/ 0 h 438150"/>
                  <a:gd name="connsiteX1" fmla="*/ 0 w 438149"/>
                  <a:gd name="connsiteY1" fmla="*/ 219075 h 438150"/>
                  <a:gd name="connsiteX2" fmla="*/ 219075 w 438149"/>
                  <a:gd name="connsiteY2" fmla="*/ 438150 h 438150"/>
                  <a:gd name="connsiteX3" fmla="*/ 438150 w 438149"/>
                  <a:gd name="connsiteY3" fmla="*/ 219075 h 438150"/>
                  <a:gd name="connsiteX4" fmla="*/ 219075 w 438149"/>
                  <a:gd name="connsiteY4" fmla="*/ 0 h 438150"/>
                  <a:gd name="connsiteX5" fmla="*/ 187928 w 438149"/>
                  <a:gd name="connsiteY5" fmla="*/ 308267 h 438150"/>
                  <a:gd name="connsiteX6" fmla="*/ 92459 w 438149"/>
                  <a:gd name="connsiteY6" fmla="*/ 212789 h 438150"/>
                  <a:gd name="connsiteX7" fmla="*/ 124901 w 438149"/>
                  <a:gd name="connsiteY7" fmla="*/ 180346 h 438150"/>
                  <a:gd name="connsiteX8" fmla="*/ 187928 w 438149"/>
                  <a:gd name="connsiteY8" fmla="*/ 243373 h 438150"/>
                  <a:gd name="connsiteX9" fmla="*/ 317011 w 438149"/>
                  <a:gd name="connsiteY9" fmla="*/ 114300 h 438150"/>
                  <a:gd name="connsiteX10" fmla="*/ 349453 w 438149"/>
                  <a:gd name="connsiteY10" fmla="*/ 146742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8149" h="438150">
                    <a:moveTo>
                      <a:pt x="219075" y="0"/>
                    </a:moveTo>
                    <a:cubicBezTo>
                      <a:pt x="98084" y="0"/>
                      <a:pt x="0" y="98084"/>
                      <a:pt x="0" y="219075"/>
                    </a:cubicBezTo>
                    <a:cubicBezTo>
                      <a:pt x="0" y="340066"/>
                      <a:pt x="98084" y="438150"/>
                      <a:pt x="219075" y="438150"/>
                    </a:cubicBezTo>
                    <a:cubicBezTo>
                      <a:pt x="340067" y="438150"/>
                      <a:pt x="438150" y="340066"/>
                      <a:pt x="438150" y="219075"/>
                    </a:cubicBezTo>
                    <a:cubicBezTo>
                      <a:pt x="438014" y="98140"/>
                      <a:pt x="340010" y="136"/>
                      <a:pt x="219075" y="0"/>
                    </a:cubicBezTo>
                    <a:close/>
                    <a:moveTo>
                      <a:pt x="187928" y="308267"/>
                    </a:moveTo>
                    <a:lnTo>
                      <a:pt x="92459" y="212789"/>
                    </a:lnTo>
                    <a:lnTo>
                      <a:pt x="124901" y="180346"/>
                    </a:lnTo>
                    <a:lnTo>
                      <a:pt x="187928" y="243373"/>
                    </a:lnTo>
                    <a:lnTo>
                      <a:pt x="317011" y="114300"/>
                    </a:lnTo>
                    <a:lnTo>
                      <a:pt x="349453" y="146742"/>
                    </a:lnTo>
                    <a:close/>
                  </a:path>
                </a:pathLst>
              </a:custGeom>
              <a:solidFill>
                <a:srgbClr val="C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B902425-803A-2A79-A269-978710651A44}"/>
                </a:ext>
              </a:extLst>
            </p:cNvPr>
            <p:cNvGrpSpPr/>
            <p:nvPr/>
          </p:nvGrpSpPr>
          <p:grpSpPr>
            <a:xfrm>
              <a:off x="483999" y="5693873"/>
              <a:ext cx="253319" cy="253320"/>
              <a:chOff x="5333656" y="3407845"/>
              <a:chExt cx="325894" cy="325895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197F9E9-4923-4067-5830-FF0B8C22C4F4}"/>
                  </a:ext>
                </a:extLst>
              </p:cNvPr>
              <p:cNvSpPr/>
              <p:nvPr/>
            </p:nvSpPr>
            <p:spPr>
              <a:xfrm>
                <a:off x="5371928" y="3446114"/>
                <a:ext cx="249350" cy="249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3C5B135-4FAD-92D9-D0FC-1FD1E607FE25}"/>
                  </a:ext>
                </a:extLst>
              </p:cNvPr>
              <p:cNvSpPr/>
              <p:nvPr/>
            </p:nvSpPr>
            <p:spPr>
              <a:xfrm>
                <a:off x="5333656" y="3407842"/>
                <a:ext cx="325894" cy="325895"/>
              </a:xfrm>
              <a:custGeom>
                <a:avLst/>
                <a:gdLst>
                  <a:gd name="connsiteX0" fmla="*/ 219075 w 438149"/>
                  <a:gd name="connsiteY0" fmla="*/ 0 h 438150"/>
                  <a:gd name="connsiteX1" fmla="*/ 0 w 438149"/>
                  <a:gd name="connsiteY1" fmla="*/ 219075 h 438150"/>
                  <a:gd name="connsiteX2" fmla="*/ 219075 w 438149"/>
                  <a:gd name="connsiteY2" fmla="*/ 438150 h 438150"/>
                  <a:gd name="connsiteX3" fmla="*/ 438150 w 438149"/>
                  <a:gd name="connsiteY3" fmla="*/ 219075 h 438150"/>
                  <a:gd name="connsiteX4" fmla="*/ 219075 w 438149"/>
                  <a:gd name="connsiteY4" fmla="*/ 0 h 438150"/>
                  <a:gd name="connsiteX5" fmla="*/ 187928 w 438149"/>
                  <a:gd name="connsiteY5" fmla="*/ 308267 h 438150"/>
                  <a:gd name="connsiteX6" fmla="*/ 92459 w 438149"/>
                  <a:gd name="connsiteY6" fmla="*/ 212789 h 438150"/>
                  <a:gd name="connsiteX7" fmla="*/ 124901 w 438149"/>
                  <a:gd name="connsiteY7" fmla="*/ 180346 h 438150"/>
                  <a:gd name="connsiteX8" fmla="*/ 187928 w 438149"/>
                  <a:gd name="connsiteY8" fmla="*/ 243373 h 438150"/>
                  <a:gd name="connsiteX9" fmla="*/ 317011 w 438149"/>
                  <a:gd name="connsiteY9" fmla="*/ 114300 h 438150"/>
                  <a:gd name="connsiteX10" fmla="*/ 349453 w 438149"/>
                  <a:gd name="connsiteY10" fmla="*/ 146742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8149" h="438150">
                    <a:moveTo>
                      <a:pt x="219075" y="0"/>
                    </a:moveTo>
                    <a:cubicBezTo>
                      <a:pt x="98084" y="0"/>
                      <a:pt x="0" y="98084"/>
                      <a:pt x="0" y="219075"/>
                    </a:cubicBezTo>
                    <a:cubicBezTo>
                      <a:pt x="0" y="340066"/>
                      <a:pt x="98084" y="438150"/>
                      <a:pt x="219075" y="438150"/>
                    </a:cubicBezTo>
                    <a:cubicBezTo>
                      <a:pt x="340067" y="438150"/>
                      <a:pt x="438150" y="340066"/>
                      <a:pt x="438150" y="219075"/>
                    </a:cubicBezTo>
                    <a:cubicBezTo>
                      <a:pt x="438014" y="98140"/>
                      <a:pt x="340010" y="136"/>
                      <a:pt x="219075" y="0"/>
                    </a:cubicBezTo>
                    <a:close/>
                    <a:moveTo>
                      <a:pt x="187928" y="308267"/>
                    </a:moveTo>
                    <a:lnTo>
                      <a:pt x="92459" y="212789"/>
                    </a:lnTo>
                    <a:lnTo>
                      <a:pt x="124901" y="180346"/>
                    </a:lnTo>
                    <a:lnTo>
                      <a:pt x="187928" y="243373"/>
                    </a:lnTo>
                    <a:lnTo>
                      <a:pt x="317011" y="114300"/>
                    </a:lnTo>
                    <a:lnTo>
                      <a:pt x="349453" y="146742"/>
                    </a:lnTo>
                    <a:close/>
                  </a:path>
                </a:pathLst>
              </a:custGeom>
              <a:solidFill>
                <a:srgbClr val="C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2A117E-2838-588B-19E8-39356AC1BF95}"/>
                </a:ext>
              </a:extLst>
            </p:cNvPr>
            <p:cNvGrpSpPr/>
            <p:nvPr/>
          </p:nvGrpSpPr>
          <p:grpSpPr>
            <a:xfrm>
              <a:off x="483999" y="6055951"/>
              <a:ext cx="253319" cy="253320"/>
              <a:chOff x="5333655" y="3407845"/>
              <a:chExt cx="325894" cy="325895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A899974-8E91-6CEB-2E4B-6961DB3F0F65}"/>
                  </a:ext>
                </a:extLst>
              </p:cNvPr>
              <p:cNvSpPr/>
              <p:nvPr/>
            </p:nvSpPr>
            <p:spPr>
              <a:xfrm>
                <a:off x="5371928" y="3446114"/>
                <a:ext cx="249350" cy="249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A04AFA-F9D0-C05D-FA32-A4B321A74FC4}"/>
                  </a:ext>
                </a:extLst>
              </p:cNvPr>
              <p:cNvSpPr/>
              <p:nvPr/>
            </p:nvSpPr>
            <p:spPr>
              <a:xfrm>
                <a:off x="5333656" y="3407842"/>
                <a:ext cx="325894" cy="325895"/>
              </a:xfrm>
              <a:custGeom>
                <a:avLst/>
                <a:gdLst>
                  <a:gd name="connsiteX0" fmla="*/ 219075 w 438149"/>
                  <a:gd name="connsiteY0" fmla="*/ 0 h 438150"/>
                  <a:gd name="connsiteX1" fmla="*/ 0 w 438149"/>
                  <a:gd name="connsiteY1" fmla="*/ 219075 h 438150"/>
                  <a:gd name="connsiteX2" fmla="*/ 219075 w 438149"/>
                  <a:gd name="connsiteY2" fmla="*/ 438150 h 438150"/>
                  <a:gd name="connsiteX3" fmla="*/ 438150 w 438149"/>
                  <a:gd name="connsiteY3" fmla="*/ 219075 h 438150"/>
                  <a:gd name="connsiteX4" fmla="*/ 219075 w 438149"/>
                  <a:gd name="connsiteY4" fmla="*/ 0 h 438150"/>
                  <a:gd name="connsiteX5" fmla="*/ 187928 w 438149"/>
                  <a:gd name="connsiteY5" fmla="*/ 308267 h 438150"/>
                  <a:gd name="connsiteX6" fmla="*/ 92459 w 438149"/>
                  <a:gd name="connsiteY6" fmla="*/ 212789 h 438150"/>
                  <a:gd name="connsiteX7" fmla="*/ 124901 w 438149"/>
                  <a:gd name="connsiteY7" fmla="*/ 180346 h 438150"/>
                  <a:gd name="connsiteX8" fmla="*/ 187928 w 438149"/>
                  <a:gd name="connsiteY8" fmla="*/ 243373 h 438150"/>
                  <a:gd name="connsiteX9" fmla="*/ 317011 w 438149"/>
                  <a:gd name="connsiteY9" fmla="*/ 114300 h 438150"/>
                  <a:gd name="connsiteX10" fmla="*/ 349453 w 438149"/>
                  <a:gd name="connsiteY10" fmla="*/ 146742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8149" h="438150">
                    <a:moveTo>
                      <a:pt x="219075" y="0"/>
                    </a:moveTo>
                    <a:cubicBezTo>
                      <a:pt x="98084" y="0"/>
                      <a:pt x="0" y="98084"/>
                      <a:pt x="0" y="219075"/>
                    </a:cubicBezTo>
                    <a:cubicBezTo>
                      <a:pt x="0" y="340066"/>
                      <a:pt x="98084" y="438150"/>
                      <a:pt x="219075" y="438150"/>
                    </a:cubicBezTo>
                    <a:cubicBezTo>
                      <a:pt x="340067" y="438150"/>
                      <a:pt x="438150" y="340066"/>
                      <a:pt x="438150" y="219075"/>
                    </a:cubicBezTo>
                    <a:cubicBezTo>
                      <a:pt x="438014" y="98140"/>
                      <a:pt x="340010" y="136"/>
                      <a:pt x="219075" y="0"/>
                    </a:cubicBezTo>
                    <a:close/>
                    <a:moveTo>
                      <a:pt x="187928" y="308267"/>
                    </a:moveTo>
                    <a:lnTo>
                      <a:pt x="92459" y="212789"/>
                    </a:lnTo>
                    <a:lnTo>
                      <a:pt x="124901" y="180346"/>
                    </a:lnTo>
                    <a:lnTo>
                      <a:pt x="187928" y="243373"/>
                    </a:lnTo>
                    <a:lnTo>
                      <a:pt x="317011" y="114300"/>
                    </a:lnTo>
                    <a:lnTo>
                      <a:pt x="349453" y="146742"/>
                    </a:lnTo>
                    <a:close/>
                  </a:path>
                </a:pathLst>
              </a:custGeom>
              <a:solidFill>
                <a:srgbClr val="C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C4180033-8EDA-14CF-92AB-83B22DF94484}"/>
              </a:ext>
            </a:extLst>
          </p:cNvPr>
          <p:cNvSpPr/>
          <p:nvPr/>
        </p:nvSpPr>
        <p:spPr>
          <a:xfrm>
            <a:off x="467364" y="861413"/>
            <a:ext cx="3605152" cy="528723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45" name="Shape 121">
            <a:extLst>
              <a:ext uri="{FF2B5EF4-FFF2-40B4-BE49-F238E27FC236}">
                <a16:creationId xmlns:a16="http://schemas.microsoft.com/office/drawing/2014/main" id="{EB41FACC-C6E0-EE14-B366-8ED09170E1FE}"/>
              </a:ext>
            </a:extLst>
          </p:cNvPr>
          <p:cNvSpPr/>
          <p:nvPr/>
        </p:nvSpPr>
        <p:spPr>
          <a:xfrm>
            <a:off x="468231" y="420538"/>
            <a:ext cx="3605152" cy="109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25399" tIns="25399" rIns="25399" bIns="25399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Roboto Black"/>
              </a:rPr>
              <a:t>PULL</a:t>
            </a:r>
          </a:p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oboto Black"/>
              </a:rPr>
              <a:t>MARKETING</a:t>
            </a:r>
            <a:endParaRPr sz="4800" b="1" kern="0" cap="all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Roboto Black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88B8AEE-45AA-7A03-EE4E-8D852913D247}"/>
              </a:ext>
            </a:extLst>
          </p:cNvPr>
          <p:cNvSpPr/>
          <p:nvPr/>
        </p:nvSpPr>
        <p:spPr>
          <a:xfrm>
            <a:off x="513748" y="2144894"/>
            <a:ext cx="193821" cy="1938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EC1AA35-B022-ED13-8DC3-9F6624829E84}"/>
              </a:ext>
            </a:extLst>
          </p:cNvPr>
          <p:cNvSpPr txBox="1">
            <a:spLocks/>
          </p:cNvSpPr>
          <p:nvPr/>
        </p:nvSpPr>
        <p:spPr>
          <a:xfrm>
            <a:off x="463738" y="2524477"/>
            <a:ext cx="5412003" cy="424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When they need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18661-DB5C-2017-CEE4-DD0425BA5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738" y="2137224"/>
            <a:ext cx="5412003" cy="424881"/>
          </a:xfrm>
        </p:spPr>
        <p:txBody>
          <a:bodyPr>
            <a:normAutofit/>
          </a:bodyPr>
          <a:lstStyle/>
          <a:p>
            <a:pPr marL="285750" indent="-28575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When there is a need / problem they want to solve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1226BF-76FE-3B08-8293-A48A89641888}"/>
              </a:ext>
            </a:extLst>
          </p:cNvPr>
          <p:cNvGrpSpPr/>
          <p:nvPr/>
        </p:nvGrpSpPr>
        <p:grpSpPr>
          <a:xfrm>
            <a:off x="483999" y="2631555"/>
            <a:ext cx="253319" cy="253320"/>
            <a:chOff x="483999" y="2631555"/>
            <a:chExt cx="253319" cy="25332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DD1E1B5-CFFB-7345-A174-B7AA8EA8E39B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D9C7C1F-BDC0-5311-0E13-4BDA980CC04E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D35DA9-4FEF-5271-E2F2-ABE7193AD1BD}"/>
              </a:ext>
            </a:extLst>
          </p:cNvPr>
          <p:cNvGrpSpPr/>
          <p:nvPr/>
        </p:nvGrpSpPr>
        <p:grpSpPr>
          <a:xfrm>
            <a:off x="483999" y="2249892"/>
            <a:ext cx="253319" cy="253320"/>
            <a:chOff x="483999" y="2249892"/>
            <a:chExt cx="253319" cy="25332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6CFBDF7-85AD-F801-A8C4-BA213298CCCC}"/>
                </a:ext>
              </a:extLst>
            </p:cNvPr>
            <p:cNvSpPr/>
            <p:nvPr/>
          </p:nvSpPr>
          <p:spPr>
            <a:xfrm>
              <a:off x="513748" y="2279641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773D2B8-2FDE-2E5B-E4AB-2231038BA876}"/>
                </a:ext>
              </a:extLst>
            </p:cNvPr>
            <p:cNvSpPr/>
            <p:nvPr/>
          </p:nvSpPr>
          <p:spPr>
            <a:xfrm>
              <a:off x="483999" y="2249892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0" name="Picture 39" descr="A person looking at a red light&#10;&#10;Description automatically generated with medium confidence" hidden="1">
            <a:extLst>
              <a:ext uri="{FF2B5EF4-FFF2-40B4-BE49-F238E27FC236}">
                <a16:creationId xmlns:a16="http://schemas.microsoft.com/office/drawing/2014/main" id="{69125B58-89C6-6DBF-2355-F2DCCC46F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5085" y="1221166"/>
            <a:ext cx="5412004" cy="4415667"/>
          </a:xfrm>
          <a:prstGeom prst="rect">
            <a:avLst/>
          </a:prstGeom>
        </p:spPr>
      </p:pic>
      <p:pic>
        <p:nvPicPr>
          <p:cNvPr id="10" name="Picture 9" descr="A magnet being held by a person with a group of wooden figures&#10;&#10;Description automatically generated">
            <a:extLst>
              <a:ext uri="{FF2B5EF4-FFF2-40B4-BE49-F238E27FC236}">
                <a16:creationId xmlns:a16="http://schemas.microsoft.com/office/drawing/2014/main" id="{4537E7EE-8676-E73B-BCA8-912FFDE51F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310" y="0"/>
            <a:ext cx="5717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8BC2DF-5B04-77CC-0C02-6C4AE344145D}"/>
              </a:ext>
            </a:extLst>
          </p:cNvPr>
          <p:cNvSpPr txBox="1"/>
          <p:nvPr/>
        </p:nvSpPr>
        <p:spPr>
          <a:xfrm>
            <a:off x="381424" y="1853316"/>
            <a:ext cx="5441307" cy="83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Pull marketing, or inbound marketing, is where businesses aim to attract customers towards their products or services.</a:t>
            </a:r>
          </a:p>
        </p:txBody>
      </p:sp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9F611860-77D0-887D-8A37-6542E4A9130E}"/>
              </a:ext>
            </a:extLst>
          </p:cNvPr>
          <p:cNvGrpSpPr/>
          <p:nvPr/>
        </p:nvGrpSpPr>
        <p:grpSpPr>
          <a:xfrm>
            <a:off x="6136457" y="805783"/>
            <a:ext cx="3097269" cy="5552988"/>
            <a:chOff x="6136457" y="805783"/>
            <a:chExt cx="3097269" cy="5552988"/>
          </a:xfrm>
          <a:solidFill>
            <a:srgbClr val="C00000"/>
          </a:solidFill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CAE3EBD-0F98-1E4F-F150-4BD5ADCCB228}"/>
                </a:ext>
              </a:extLst>
            </p:cNvPr>
            <p:cNvGrpSpPr/>
            <p:nvPr/>
          </p:nvGrpSpPr>
          <p:grpSpPr>
            <a:xfrm>
              <a:off x="6136457" y="805783"/>
              <a:ext cx="1184244" cy="1468875"/>
              <a:chOff x="6136457" y="805783"/>
              <a:chExt cx="1184244" cy="1468875"/>
            </a:xfrm>
            <a:grpFill/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C022A7B-4D4E-4544-F5E8-4623D132F59A}"/>
                  </a:ext>
                </a:extLst>
              </p:cNvPr>
              <p:cNvSpPr/>
              <p:nvPr/>
            </p:nvSpPr>
            <p:spPr>
              <a:xfrm>
                <a:off x="7035768" y="805783"/>
                <a:ext cx="284933" cy="28493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53CE3E7-C488-BD5F-987F-F0F8997A0AE7}"/>
                  </a:ext>
                </a:extLst>
              </p:cNvPr>
              <p:cNvSpPr/>
              <p:nvPr/>
            </p:nvSpPr>
            <p:spPr>
              <a:xfrm>
                <a:off x="6136457" y="2110383"/>
                <a:ext cx="164275" cy="16427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6B737E9-057F-6433-08FC-1D7EAC52AAE9}"/>
                </a:ext>
              </a:extLst>
            </p:cNvPr>
            <p:cNvGrpSpPr/>
            <p:nvPr/>
          </p:nvGrpSpPr>
          <p:grpSpPr>
            <a:xfrm flipH="1" flipV="1">
              <a:off x="7612614" y="5874408"/>
              <a:ext cx="1621112" cy="484363"/>
              <a:chOff x="8141946" y="1140631"/>
              <a:chExt cx="1621112" cy="484363"/>
            </a:xfrm>
            <a:grpFill/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01930ED-D279-D65F-9F6F-ABE771CC3849}"/>
                  </a:ext>
                </a:extLst>
              </p:cNvPr>
              <p:cNvSpPr/>
              <p:nvPr/>
            </p:nvSpPr>
            <p:spPr>
              <a:xfrm>
                <a:off x="9478125" y="1340061"/>
                <a:ext cx="284933" cy="28493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6C886A8-4231-5041-AB3A-1263C195D4B4}"/>
                  </a:ext>
                </a:extLst>
              </p:cNvPr>
              <p:cNvSpPr/>
              <p:nvPr/>
            </p:nvSpPr>
            <p:spPr>
              <a:xfrm>
                <a:off x="8141946" y="1140631"/>
                <a:ext cx="164275" cy="16427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Freeform 8">
            <a:extLst>
              <a:ext uri="{FF2B5EF4-FFF2-40B4-BE49-F238E27FC236}">
                <a16:creationId xmlns:a16="http://schemas.microsoft.com/office/drawing/2014/main" id="{37BE579E-33AB-1284-1642-9079EB153FF6}"/>
              </a:ext>
            </a:extLst>
          </p:cNvPr>
          <p:cNvSpPr>
            <a:spLocks/>
          </p:cNvSpPr>
          <p:nvPr/>
        </p:nvSpPr>
        <p:spPr bwMode="auto">
          <a:xfrm>
            <a:off x="11300422" y="6107596"/>
            <a:ext cx="1500808" cy="1500808"/>
          </a:xfrm>
          <a:custGeom>
            <a:avLst/>
            <a:gdLst>
              <a:gd name="T0" fmla="*/ 417 w 756"/>
              <a:gd name="T1" fmla="*/ 754 h 756"/>
              <a:gd name="T2" fmla="*/ 472 w 756"/>
              <a:gd name="T3" fmla="*/ 744 h 756"/>
              <a:gd name="T4" fmla="*/ 525 w 756"/>
              <a:gd name="T5" fmla="*/ 726 h 756"/>
              <a:gd name="T6" fmla="*/ 574 w 756"/>
              <a:gd name="T7" fmla="*/ 701 h 756"/>
              <a:gd name="T8" fmla="*/ 619 w 756"/>
              <a:gd name="T9" fmla="*/ 670 h 756"/>
              <a:gd name="T10" fmla="*/ 658 w 756"/>
              <a:gd name="T11" fmla="*/ 632 h 756"/>
              <a:gd name="T12" fmla="*/ 691 w 756"/>
              <a:gd name="T13" fmla="*/ 590 h 756"/>
              <a:gd name="T14" fmla="*/ 719 w 756"/>
              <a:gd name="T15" fmla="*/ 542 h 756"/>
              <a:gd name="T16" fmla="*/ 739 w 756"/>
              <a:gd name="T17" fmla="*/ 491 h 756"/>
              <a:gd name="T18" fmla="*/ 751 w 756"/>
              <a:gd name="T19" fmla="*/ 435 h 756"/>
              <a:gd name="T20" fmla="*/ 756 w 756"/>
              <a:gd name="T21" fmla="*/ 378 h 756"/>
              <a:gd name="T22" fmla="*/ 751 w 756"/>
              <a:gd name="T23" fmla="*/ 321 h 756"/>
              <a:gd name="T24" fmla="*/ 739 w 756"/>
              <a:gd name="T25" fmla="*/ 266 h 756"/>
              <a:gd name="T26" fmla="*/ 719 w 756"/>
              <a:gd name="T27" fmla="*/ 214 h 756"/>
              <a:gd name="T28" fmla="*/ 691 w 756"/>
              <a:gd name="T29" fmla="*/ 167 h 756"/>
              <a:gd name="T30" fmla="*/ 658 w 756"/>
              <a:gd name="T31" fmla="*/ 124 h 756"/>
              <a:gd name="T32" fmla="*/ 619 w 756"/>
              <a:gd name="T33" fmla="*/ 87 h 756"/>
              <a:gd name="T34" fmla="*/ 574 w 756"/>
              <a:gd name="T35" fmla="*/ 55 h 756"/>
              <a:gd name="T36" fmla="*/ 525 w 756"/>
              <a:gd name="T37" fmla="*/ 30 h 756"/>
              <a:gd name="T38" fmla="*/ 472 w 756"/>
              <a:gd name="T39" fmla="*/ 12 h 756"/>
              <a:gd name="T40" fmla="*/ 417 w 756"/>
              <a:gd name="T41" fmla="*/ 2 h 756"/>
              <a:gd name="T42" fmla="*/ 358 w 756"/>
              <a:gd name="T43" fmla="*/ 0 h 756"/>
              <a:gd name="T44" fmla="*/ 301 w 756"/>
              <a:gd name="T45" fmla="*/ 8 h 756"/>
              <a:gd name="T46" fmla="*/ 248 w 756"/>
              <a:gd name="T47" fmla="*/ 23 h 756"/>
              <a:gd name="T48" fmla="*/ 197 w 756"/>
              <a:gd name="T49" fmla="*/ 46 h 756"/>
              <a:gd name="T50" fmla="*/ 152 w 756"/>
              <a:gd name="T51" fmla="*/ 76 h 756"/>
              <a:gd name="T52" fmla="*/ 111 w 756"/>
              <a:gd name="T53" fmla="*/ 111 h 756"/>
              <a:gd name="T54" fmla="*/ 75 w 756"/>
              <a:gd name="T55" fmla="*/ 152 h 756"/>
              <a:gd name="T56" fmla="*/ 45 w 756"/>
              <a:gd name="T57" fmla="*/ 198 h 756"/>
              <a:gd name="T58" fmla="*/ 22 w 756"/>
              <a:gd name="T59" fmla="*/ 249 h 756"/>
              <a:gd name="T60" fmla="*/ 7 w 756"/>
              <a:gd name="T61" fmla="*/ 302 h 756"/>
              <a:gd name="T62" fmla="*/ 0 w 756"/>
              <a:gd name="T63" fmla="*/ 359 h 756"/>
              <a:gd name="T64" fmla="*/ 2 w 756"/>
              <a:gd name="T65" fmla="*/ 417 h 756"/>
              <a:gd name="T66" fmla="*/ 12 w 756"/>
              <a:gd name="T67" fmla="*/ 472 h 756"/>
              <a:gd name="T68" fmla="*/ 30 w 756"/>
              <a:gd name="T69" fmla="*/ 525 h 756"/>
              <a:gd name="T70" fmla="*/ 55 w 756"/>
              <a:gd name="T71" fmla="*/ 574 h 756"/>
              <a:gd name="T72" fmla="*/ 86 w 756"/>
              <a:gd name="T73" fmla="*/ 619 h 756"/>
              <a:gd name="T74" fmla="*/ 124 w 756"/>
              <a:gd name="T75" fmla="*/ 658 h 756"/>
              <a:gd name="T76" fmla="*/ 166 w 756"/>
              <a:gd name="T77" fmla="*/ 691 h 756"/>
              <a:gd name="T78" fmla="*/ 214 w 756"/>
              <a:gd name="T79" fmla="*/ 718 h 756"/>
              <a:gd name="T80" fmla="*/ 265 w 756"/>
              <a:gd name="T81" fmla="*/ 739 h 756"/>
              <a:gd name="T82" fmla="*/ 321 w 756"/>
              <a:gd name="T83" fmla="*/ 752 h 756"/>
              <a:gd name="T84" fmla="*/ 378 w 756"/>
              <a:gd name="T85" fmla="*/ 756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56" h="756">
                <a:moveTo>
                  <a:pt x="378" y="756"/>
                </a:moveTo>
                <a:lnTo>
                  <a:pt x="397" y="756"/>
                </a:lnTo>
                <a:lnTo>
                  <a:pt x="417" y="754"/>
                </a:lnTo>
                <a:lnTo>
                  <a:pt x="435" y="752"/>
                </a:lnTo>
                <a:lnTo>
                  <a:pt x="454" y="749"/>
                </a:lnTo>
                <a:lnTo>
                  <a:pt x="472" y="744"/>
                </a:lnTo>
                <a:lnTo>
                  <a:pt x="490" y="739"/>
                </a:lnTo>
                <a:lnTo>
                  <a:pt x="507" y="734"/>
                </a:lnTo>
                <a:lnTo>
                  <a:pt x="525" y="726"/>
                </a:lnTo>
                <a:lnTo>
                  <a:pt x="542" y="718"/>
                </a:lnTo>
                <a:lnTo>
                  <a:pt x="558" y="711"/>
                </a:lnTo>
                <a:lnTo>
                  <a:pt x="574" y="701"/>
                </a:lnTo>
                <a:lnTo>
                  <a:pt x="589" y="691"/>
                </a:lnTo>
                <a:lnTo>
                  <a:pt x="604" y="681"/>
                </a:lnTo>
                <a:lnTo>
                  <a:pt x="619" y="670"/>
                </a:lnTo>
                <a:lnTo>
                  <a:pt x="632" y="658"/>
                </a:lnTo>
                <a:lnTo>
                  <a:pt x="645" y="645"/>
                </a:lnTo>
                <a:lnTo>
                  <a:pt x="658" y="632"/>
                </a:lnTo>
                <a:lnTo>
                  <a:pt x="669" y="619"/>
                </a:lnTo>
                <a:lnTo>
                  <a:pt x="680" y="604"/>
                </a:lnTo>
                <a:lnTo>
                  <a:pt x="691" y="590"/>
                </a:lnTo>
                <a:lnTo>
                  <a:pt x="701" y="574"/>
                </a:lnTo>
                <a:lnTo>
                  <a:pt x="710" y="559"/>
                </a:lnTo>
                <a:lnTo>
                  <a:pt x="719" y="542"/>
                </a:lnTo>
                <a:lnTo>
                  <a:pt x="727" y="525"/>
                </a:lnTo>
                <a:lnTo>
                  <a:pt x="733" y="508"/>
                </a:lnTo>
                <a:lnTo>
                  <a:pt x="739" y="491"/>
                </a:lnTo>
                <a:lnTo>
                  <a:pt x="744" y="472"/>
                </a:lnTo>
                <a:lnTo>
                  <a:pt x="748" y="455"/>
                </a:lnTo>
                <a:lnTo>
                  <a:pt x="751" y="435"/>
                </a:lnTo>
                <a:lnTo>
                  <a:pt x="754" y="417"/>
                </a:lnTo>
                <a:lnTo>
                  <a:pt x="756" y="398"/>
                </a:lnTo>
                <a:lnTo>
                  <a:pt x="756" y="378"/>
                </a:lnTo>
                <a:lnTo>
                  <a:pt x="756" y="359"/>
                </a:lnTo>
                <a:lnTo>
                  <a:pt x="754" y="339"/>
                </a:lnTo>
                <a:lnTo>
                  <a:pt x="751" y="321"/>
                </a:lnTo>
                <a:lnTo>
                  <a:pt x="748" y="302"/>
                </a:lnTo>
                <a:lnTo>
                  <a:pt x="744" y="284"/>
                </a:lnTo>
                <a:lnTo>
                  <a:pt x="739" y="266"/>
                </a:lnTo>
                <a:lnTo>
                  <a:pt x="733" y="249"/>
                </a:lnTo>
                <a:lnTo>
                  <a:pt x="727" y="231"/>
                </a:lnTo>
                <a:lnTo>
                  <a:pt x="719" y="214"/>
                </a:lnTo>
                <a:lnTo>
                  <a:pt x="710" y="198"/>
                </a:lnTo>
                <a:lnTo>
                  <a:pt x="701" y="183"/>
                </a:lnTo>
                <a:lnTo>
                  <a:pt x="691" y="167"/>
                </a:lnTo>
                <a:lnTo>
                  <a:pt x="680" y="152"/>
                </a:lnTo>
                <a:lnTo>
                  <a:pt x="669" y="137"/>
                </a:lnTo>
                <a:lnTo>
                  <a:pt x="658" y="124"/>
                </a:lnTo>
                <a:lnTo>
                  <a:pt x="645" y="111"/>
                </a:lnTo>
                <a:lnTo>
                  <a:pt x="632" y="98"/>
                </a:lnTo>
                <a:lnTo>
                  <a:pt x="619" y="87"/>
                </a:lnTo>
                <a:lnTo>
                  <a:pt x="604" y="76"/>
                </a:lnTo>
                <a:lnTo>
                  <a:pt x="589" y="65"/>
                </a:lnTo>
                <a:lnTo>
                  <a:pt x="574" y="55"/>
                </a:lnTo>
                <a:lnTo>
                  <a:pt x="558" y="46"/>
                </a:lnTo>
                <a:lnTo>
                  <a:pt x="542" y="38"/>
                </a:lnTo>
                <a:lnTo>
                  <a:pt x="525" y="30"/>
                </a:lnTo>
                <a:lnTo>
                  <a:pt x="507" y="23"/>
                </a:lnTo>
                <a:lnTo>
                  <a:pt x="490" y="17"/>
                </a:lnTo>
                <a:lnTo>
                  <a:pt x="472" y="12"/>
                </a:lnTo>
                <a:lnTo>
                  <a:pt x="454" y="8"/>
                </a:lnTo>
                <a:lnTo>
                  <a:pt x="435" y="5"/>
                </a:lnTo>
                <a:lnTo>
                  <a:pt x="417" y="2"/>
                </a:lnTo>
                <a:lnTo>
                  <a:pt x="397" y="0"/>
                </a:lnTo>
                <a:lnTo>
                  <a:pt x="378" y="0"/>
                </a:lnTo>
                <a:lnTo>
                  <a:pt x="358" y="0"/>
                </a:lnTo>
                <a:lnTo>
                  <a:pt x="339" y="2"/>
                </a:lnTo>
                <a:lnTo>
                  <a:pt x="321" y="5"/>
                </a:lnTo>
                <a:lnTo>
                  <a:pt x="301" y="8"/>
                </a:lnTo>
                <a:lnTo>
                  <a:pt x="284" y="12"/>
                </a:lnTo>
                <a:lnTo>
                  <a:pt x="265" y="17"/>
                </a:lnTo>
                <a:lnTo>
                  <a:pt x="248" y="23"/>
                </a:lnTo>
                <a:lnTo>
                  <a:pt x="231" y="30"/>
                </a:lnTo>
                <a:lnTo>
                  <a:pt x="214" y="38"/>
                </a:lnTo>
                <a:lnTo>
                  <a:pt x="197" y="46"/>
                </a:lnTo>
                <a:lnTo>
                  <a:pt x="182" y="55"/>
                </a:lnTo>
                <a:lnTo>
                  <a:pt x="166" y="65"/>
                </a:lnTo>
                <a:lnTo>
                  <a:pt x="152" y="76"/>
                </a:lnTo>
                <a:lnTo>
                  <a:pt x="137" y="87"/>
                </a:lnTo>
                <a:lnTo>
                  <a:pt x="124" y="98"/>
                </a:lnTo>
                <a:lnTo>
                  <a:pt x="111" y="111"/>
                </a:lnTo>
                <a:lnTo>
                  <a:pt x="98" y="124"/>
                </a:lnTo>
                <a:lnTo>
                  <a:pt x="86" y="137"/>
                </a:lnTo>
                <a:lnTo>
                  <a:pt x="75" y="152"/>
                </a:lnTo>
                <a:lnTo>
                  <a:pt x="65" y="167"/>
                </a:lnTo>
                <a:lnTo>
                  <a:pt x="55" y="183"/>
                </a:lnTo>
                <a:lnTo>
                  <a:pt x="45" y="198"/>
                </a:lnTo>
                <a:lnTo>
                  <a:pt x="38" y="214"/>
                </a:lnTo>
                <a:lnTo>
                  <a:pt x="30" y="231"/>
                </a:lnTo>
                <a:lnTo>
                  <a:pt x="22" y="249"/>
                </a:lnTo>
                <a:lnTo>
                  <a:pt x="17" y="266"/>
                </a:lnTo>
                <a:lnTo>
                  <a:pt x="12" y="284"/>
                </a:lnTo>
                <a:lnTo>
                  <a:pt x="7" y="302"/>
                </a:lnTo>
                <a:lnTo>
                  <a:pt x="4" y="321"/>
                </a:lnTo>
                <a:lnTo>
                  <a:pt x="2" y="339"/>
                </a:lnTo>
                <a:lnTo>
                  <a:pt x="0" y="359"/>
                </a:lnTo>
                <a:lnTo>
                  <a:pt x="0" y="378"/>
                </a:lnTo>
                <a:lnTo>
                  <a:pt x="0" y="398"/>
                </a:lnTo>
                <a:lnTo>
                  <a:pt x="2" y="417"/>
                </a:lnTo>
                <a:lnTo>
                  <a:pt x="4" y="435"/>
                </a:lnTo>
                <a:lnTo>
                  <a:pt x="7" y="455"/>
                </a:lnTo>
                <a:lnTo>
                  <a:pt x="12" y="472"/>
                </a:lnTo>
                <a:lnTo>
                  <a:pt x="17" y="491"/>
                </a:lnTo>
                <a:lnTo>
                  <a:pt x="22" y="508"/>
                </a:lnTo>
                <a:lnTo>
                  <a:pt x="30" y="525"/>
                </a:lnTo>
                <a:lnTo>
                  <a:pt x="38" y="542"/>
                </a:lnTo>
                <a:lnTo>
                  <a:pt x="45" y="559"/>
                </a:lnTo>
                <a:lnTo>
                  <a:pt x="55" y="574"/>
                </a:lnTo>
                <a:lnTo>
                  <a:pt x="65" y="590"/>
                </a:lnTo>
                <a:lnTo>
                  <a:pt x="75" y="604"/>
                </a:lnTo>
                <a:lnTo>
                  <a:pt x="86" y="619"/>
                </a:lnTo>
                <a:lnTo>
                  <a:pt x="98" y="632"/>
                </a:lnTo>
                <a:lnTo>
                  <a:pt x="111" y="645"/>
                </a:lnTo>
                <a:lnTo>
                  <a:pt x="124" y="658"/>
                </a:lnTo>
                <a:lnTo>
                  <a:pt x="137" y="670"/>
                </a:lnTo>
                <a:lnTo>
                  <a:pt x="152" y="681"/>
                </a:lnTo>
                <a:lnTo>
                  <a:pt x="166" y="691"/>
                </a:lnTo>
                <a:lnTo>
                  <a:pt x="182" y="701"/>
                </a:lnTo>
                <a:lnTo>
                  <a:pt x="197" y="711"/>
                </a:lnTo>
                <a:lnTo>
                  <a:pt x="214" y="718"/>
                </a:lnTo>
                <a:lnTo>
                  <a:pt x="231" y="726"/>
                </a:lnTo>
                <a:lnTo>
                  <a:pt x="248" y="734"/>
                </a:lnTo>
                <a:lnTo>
                  <a:pt x="265" y="739"/>
                </a:lnTo>
                <a:lnTo>
                  <a:pt x="284" y="744"/>
                </a:lnTo>
                <a:lnTo>
                  <a:pt x="301" y="749"/>
                </a:lnTo>
                <a:lnTo>
                  <a:pt x="321" y="752"/>
                </a:lnTo>
                <a:lnTo>
                  <a:pt x="339" y="754"/>
                </a:lnTo>
                <a:lnTo>
                  <a:pt x="358" y="756"/>
                </a:lnTo>
                <a:lnTo>
                  <a:pt x="378" y="756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F0F0F0"/>
              </a:gs>
            </a:gsLst>
            <a:lin ang="10200000" scaled="0"/>
          </a:gradFill>
          <a:ln>
            <a:noFill/>
          </a:ln>
          <a:effectLst>
            <a:outerShdw blurRad="1270000" sx="47000" sy="47000" algn="ctr" rotWithShape="0">
              <a:prstClr val="black">
                <a:alpha val="40000"/>
              </a:prstClr>
            </a:outerShdw>
          </a:effec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US" sz="112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F2D189-9DB8-B5DF-4464-EDDFB420ECCE}"/>
              </a:ext>
            </a:extLst>
          </p:cNvPr>
          <p:cNvSpPr txBox="1"/>
          <p:nvPr/>
        </p:nvSpPr>
        <p:spPr>
          <a:xfrm>
            <a:off x="394912" y="3241953"/>
            <a:ext cx="351560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 dirty="0"/>
              <a:t>Benefits: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46E09D7-27EA-A5FD-7B07-8E21709A9FC2}"/>
              </a:ext>
            </a:extLst>
          </p:cNvPr>
          <p:cNvSpPr txBox="1">
            <a:spLocks/>
          </p:cNvSpPr>
          <p:nvPr/>
        </p:nvSpPr>
        <p:spPr>
          <a:xfrm>
            <a:off x="789560" y="4848569"/>
            <a:ext cx="3146323" cy="3574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Data Driven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66F84CC-5123-DE32-AA4C-E604035C7F00}"/>
              </a:ext>
            </a:extLst>
          </p:cNvPr>
          <p:cNvSpPr txBox="1">
            <a:spLocks/>
          </p:cNvSpPr>
          <p:nvPr/>
        </p:nvSpPr>
        <p:spPr>
          <a:xfrm>
            <a:off x="800070" y="4436015"/>
            <a:ext cx="3146323" cy="386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Authenticity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180033-8EDA-14CF-92AB-83B22DF94484}"/>
              </a:ext>
            </a:extLst>
          </p:cNvPr>
          <p:cNvSpPr/>
          <p:nvPr/>
        </p:nvSpPr>
        <p:spPr>
          <a:xfrm>
            <a:off x="467364" y="861413"/>
            <a:ext cx="3605152" cy="528723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45" name="Shape 121">
            <a:extLst>
              <a:ext uri="{FF2B5EF4-FFF2-40B4-BE49-F238E27FC236}">
                <a16:creationId xmlns:a16="http://schemas.microsoft.com/office/drawing/2014/main" id="{EB41FACC-C6E0-EE14-B366-8ED09170E1FE}"/>
              </a:ext>
            </a:extLst>
          </p:cNvPr>
          <p:cNvSpPr/>
          <p:nvPr/>
        </p:nvSpPr>
        <p:spPr>
          <a:xfrm>
            <a:off x="468231" y="420538"/>
            <a:ext cx="3605152" cy="109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none" lIns="25399" tIns="25399" rIns="25399" bIns="25399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Roboto Black"/>
              </a:rPr>
              <a:t>PULL</a:t>
            </a:r>
          </a:p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oboto Black"/>
              </a:rPr>
              <a:t>MARKETING</a:t>
            </a:r>
            <a:endParaRPr sz="4800" b="1" kern="0" cap="all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Roboto Black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18661-DB5C-2017-CEE4-DD0425BA5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560" y="3692749"/>
            <a:ext cx="2006193" cy="424881"/>
          </a:xfrm>
        </p:spPr>
        <p:txBody>
          <a:bodyPr>
            <a:normAutofit/>
          </a:bodyPr>
          <a:lstStyle/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Customer Engagement</a:t>
            </a:r>
          </a:p>
        </p:txBody>
      </p:sp>
      <p:pic>
        <p:nvPicPr>
          <p:cNvPr id="40" name="Picture 39" descr="A person looking at a red light&#10;&#10;Description automatically generated with medium confidence" hidden="1">
            <a:extLst>
              <a:ext uri="{FF2B5EF4-FFF2-40B4-BE49-F238E27FC236}">
                <a16:creationId xmlns:a16="http://schemas.microsoft.com/office/drawing/2014/main" id="{69125B58-89C6-6DBF-2355-F2DCCC46F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5085" y="1221166"/>
            <a:ext cx="5412004" cy="4415667"/>
          </a:xfrm>
          <a:prstGeom prst="rect">
            <a:avLst/>
          </a:prstGeom>
        </p:spPr>
      </p:pic>
      <p:pic>
        <p:nvPicPr>
          <p:cNvPr id="10" name="Picture 9" descr="A magnet being held by a person with a group of wooden figures&#10;&#10;Description automatically generated">
            <a:extLst>
              <a:ext uri="{FF2B5EF4-FFF2-40B4-BE49-F238E27FC236}">
                <a16:creationId xmlns:a16="http://schemas.microsoft.com/office/drawing/2014/main" id="{4537E7EE-8676-E73B-BCA8-912FFDE51F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310" y="0"/>
            <a:ext cx="5717690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6FE48D0-A4F2-76B0-8807-E362653636CB}"/>
              </a:ext>
            </a:extLst>
          </p:cNvPr>
          <p:cNvSpPr txBox="1">
            <a:spLocks/>
          </p:cNvSpPr>
          <p:nvPr/>
        </p:nvSpPr>
        <p:spPr>
          <a:xfrm>
            <a:off x="784305" y="4070616"/>
            <a:ext cx="2006193" cy="424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Cost-Effective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69F821B9-E1B2-DD74-6FC9-DDFD90891E98}"/>
              </a:ext>
            </a:extLst>
          </p:cNvPr>
          <p:cNvSpPr txBox="1">
            <a:spLocks/>
          </p:cNvSpPr>
          <p:nvPr/>
        </p:nvSpPr>
        <p:spPr>
          <a:xfrm>
            <a:off x="500524" y="5198014"/>
            <a:ext cx="3146323" cy="38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Long-Term Impact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CE7FA7D-D131-EA56-E7DE-72794F01B20C}"/>
              </a:ext>
            </a:extLst>
          </p:cNvPr>
          <p:cNvSpPr/>
          <p:nvPr/>
        </p:nvSpPr>
        <p:spPr>
          <a:xfrm>
            <a:off x="455944" y="5338297"/>
            <a:ext cx="193821" cy="1939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8FA4AC7-BAAE-A114-6BFD-024E8CAFD5F7}"/>
              </a:ext>
            </a:extLst>
          </p:cNvPr>
          <p:cNvSpPr/>
          <p:nvPr/>
        </p:nvSpPr>
        <p:spPr>
          <a:xfrm>
            <a:off x="455944" y="5712870"/>
            <a:ext cx="193821" cy="1939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3DE00FD-A800-766C-B328-11F03F70FCE5}"/>
              </a:ext>
            </a:extLst>
          </p:cNvPr>
          <p:cNvGrpSpPr/>
          <p:nvPr/>
        </p:nvGrpSpPr>
        <p:grpSpPr>
          <a:xfrm>
            <a:off x="494510" y="3829730"/>
            <a:ext cx="199173" cy="216748"/>
            <a:chOff x="483999" y="2631555"/>
            <a:chExt cx="253319" cy="25332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1337432-02A0-79BF-CEAC-E2A3FE7730FF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67D21A2-23A2-2343-4C30-F0E5E12BEAA3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0A8CAD4-41BE-368A-1330-A63B2BCEB88F}"/>
              </a:ext>
            </a:extLst>
          </p:cNvPr>
          <p:cNvGrpSpPr/>
          <p:nvPr/>
        </p:nvGrpSpPr>
        <p:grpSpPr>
          <a:xfrm>
            <a:off x="489254" y="4202847"/>
            <a:ext cx="199173" cy="216748"/>
            <a:chOff x="483999" y="2631555"/>
            <a:chExt cx="253319" cy="25332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701CEF7-1608-F8A9-2B8F-27CABDFC40E7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2BF429A-9570-1549-A1CF-534263D45E7B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99074E2-0F7C-B6D0-BE74-46B275E7AD81}"/>
              </a:ext>
            </a:extLst>
          </p:cNvPr>
          <p:cNvGrpSpPr/>
          <p:nvPr/>
        </p:nvGrpSpPr>
        <p:grpSpPr>
          <a:xfrm>
            <a:off x="494510" y="4565454"/>
            <a:ext cx="199173" cy="216748"/>
            <a:chOff x="483999" y="2631555"/>
            <a:chExt cx="253319" cy="253320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EA6BF13-C208-BEF7-AEF7-F4024FA69741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FA809A2-C954-49D8-C4F7-4F8FB09CA80C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0BA08D8-A996-EB69-45AA-966426C4E202}"/>
              </a:ext>
            </a:extLst>
          </p:cNvPr>
          <p:cNvGrpSpPr/>
          <p:nvPr/>
        </p:nvGrpSpPr>
        <p:grpSpPr>
          <a:xfrm>
            <a:off x="494508" y="4933316"/>
            <a:ext cx="199173" cy="216748"/>
            <a:chOff x="483999" y="2631555"/>
            <a:chExt cx="253319" cy="25332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CCF3724-7195-3EF7-BD22-7AFE2D875ECE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66149C8-9CF3-2189-7808-005E943EF6E2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D4CD6CA-A6C2-EF48-0A30-3E4AB0CE7B7E}"/>
              </a:ext>
            </a:extLst>
          </p:cNvPr>
          <p:cNvGrpSpPr/>
          <p:nvPr/>
        </p:nvGrpSpPr>
        <p:grpSpPr>
          <a:xfrm>
            <a:off x="489254" y="5295924"/>
            <a:ext cx="199173" cy="216748"/>
            <a:chOff x="483999" y="2631555"/>
            <a:chExt cx="253319" cy="25332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5D0F48C-B9C8-0095-7B13-E9F7AB8BE59A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C8FA623-D13C-B868-6B23-2B971D096F28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1C6DF64-2C7B-1ECA-B38D-D0871700AF45}"/>
              </a:ext>
            </a:extLst>
          </p:cNvPr>
          <p:cNvGrpSpPr/>
          <p:nvPr/>
        </p:nvGrpSpPr>
        <p:grpSpPr>
          <a:xfrm>
            <a:off x="3130817" y="5312022"/>
            <a:ext cx="193821" cy="568510"/>
            <a:chOff x="513748" y="5349270"/>
            <a:chExt cx="193821" cy="568171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53D2BD8-9A0F-1C4C-D6E3-E81A9362B282}"/>
                </a:ext>
              </a:extLst>
            </p:cNvPr>
            <p:cNvSpPr/>
            <p:nvPr/>
          </p:nvSpPr>
          <p:spPr>
            <a:xfrm>
              <a:off x="513748" y="5349270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B5939A7-A87A-636D-BFC6-461C43DC227C}"/>
                </a:ext>
              </a:extLst>
            </p:cNvPr>
            <p:cNvSpPr/>
            <p:nvPr/>
          </p:nvSpPr>
          <p:spPr>
            <a:xfrm>
              <a:off x="513748" y="5723620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1">
            <a:extLst>
              <a:ext uri="{FF2B5EF4-FFF2-40B4-BE49-F238E27FC236}">
                <a16:creationId xmlns:a16="http://schemas.microsoft.com/office/drawing/2014/main" id="{E82A6757-3ABA-86F1-22BD-8A6B8EAE8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47483647"/>
            <a:ext cx="5251450" cy="0"/>
          </a:xfrm>
          <a:prstGeom prst="rect">
            <a:avLst/>
          </a:prstGeom>
          <a:solidFill>
            <a:srgbClr val="1A1D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rgbClr val="D1D2D3"/>
              </a:solidFill>
              <a:effectLst/>
              <a:latin typeface="Slack-La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  <a:t>User-Friendly Website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2">
            <a:extLst>
              <a:ext uri="{FF2B5EF4-FFF2-40B4-BE49-F238E27FC236}">
                <a16:creationId xmlns:a16="http://schemas.microsoft.com/office/drawing/2014/main" id="{9D1CCD4E-4168-F3D4-2529-353BD2EF1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47483647"/>
            <a:ext cx="5784850" cy="0"/>
          </a:xfrm>
          <a:prstGeom prst="rect">
            <a:avLst/>
          </a:prstGeom>
          <a:solidFill>
            <a:srgbClr val="1A1D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50784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3">
            <a:extLst>
              <a:ext uri="{FF2B5EF4-FFF2-40B4-BE49-F238E27FC236}">
                <a16:creationId xmlns:a16="http://schemas.microsoft.com/office/drawing/2014/main" id="{D43766DB-240B-9885-7EF8-3CB58BAB1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47483647"/>
            <a:ext cx="5251450" cy="0"/>
          </a:xfrm>
          <a:prstGeom prst="rect">
            <a:avLst/>
          </a:prstGeom>
          <a:solidFill>
            <a:srgbClr val="1A1D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rgbClr val="D1D2D3"/>
              </a:solidFill>
              <a:effectLst/>
              <a:latin typeface="Slack-La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  <a:t>User-Friendly Website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4">
            <a:extLst>
              <a:ext uri="{FF2B5EF4-FFF2-40B4-BE49-F238E27FC236}">
                <a16:creationId xmlns:a16="http://schemas.microsoft.com/office/drawing/2014/main" id="{69CB0D9E-780B-8ACE-60FB-1C9781F7C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47483647"/>
            <a:ext cx="5784850" cy="0"/>
          </a:xfrm>
          <a:prstGeom prst="rect">
            <a:avLst/>
          </a:prstGeom>
          <a:solidFill>
            <a:srgbClr val="1A1D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50784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5">
            <a:extLst>
              <a:ext uri="{FF2B5EF4-FFF2-40B4-BE49-F238E27FC236}">
                <a16:creationId xmlns:a16="http://schemas.microsoft.com/office/drawing/2014/main" id="{2BF90E28-8DE2-2145-958A-A91E2B7C2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47483647"/>
            <a:ext cx="5251450" cy="0"/>
          </a:xfrm>
          <a:prstGeom prst="rect">
            <a:avLst/>
          </a:prstGeom>
          <a:solidFill>
            <a:srgbClr val="1A1D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rgbClr val="D1D2D3"/>
              </a:solidFill>
              <a:effectLst/>
              <a:latin typeface="Slack-La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  <a:t>User-Friendly Website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Rectangle 6">
            <a:extLst>
              <a:ext uri="{FF2B5EF4-FFF2-40B4-BE49-F238E27FC236}">
                <a16:creationId xmlns:a16="http://schemas.microsoft.com/office/drawing/2014/main" id="{7D2B2EFC-4703-1C85-7EAA-F929F7BC9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47483647"/>
            <a:ext cx="5784850" cy="0"/>
          </a:xfrm>
          <a:prstGeom prst="rect">
            <a:avLst/>
          </a:prstGeom>
          <a:solidFill>
            <a:srgbClr val="1A1D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50784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7">
            <a:extLst>
              <a:ext uri="{FF2B5EF4-FFF2-40B4-BE49-F238E27FC236}">
                <a16:creationId xmlns:a16="http://schemas.microsoft.com/office/drawing/2014/main" id="{C9969486-1B8B-BBD5-35DE-A4323300B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47483647"/>
            <a:ext cx="5251450" cy="0"/>
          </a:xfrm>
          <a:prstGeom prst="rect">
            <a:avLst/>
          </a:prstGeom>
          <a:solidFill>
            <a:srgbClr val="1A1D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rgbClr val="D1D2D3"/>
              </a:solidFill>
              <a:effectLst/>
              <a:latin typeface="Slack-La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  <a:t>User-Friendly Website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8">
            <a:extLst>
              <a:ext uri="{FF2B5EF4-FFF2-40B4-BE49-F238E27FC236}">
                <a16:creationId xmlns:a16="http://schemas.microsoft.com/office/drawing/2014/main" id="{16068486-1923-69C4-10CB-00915DD6F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47483647"/>
            <a:ext cx="5784850" cy="0"/>
          </a:xfrm>
          <a:prstGeom prst="rect">
            <a:avLst/>
          </a:prstGeom>
          <a:solidFill>
            <a:srgbClr val="1A1D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50784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9">
            <a:extLst>
              <a:ext uri="{FF2B5EF4-FFF2-40B4-BE49-F238E27FC236}">
                <a16:creationId xmlns:a16="http://schemas.microsoft.com/office/drawing/2014/main" id="{2490993C-46E2-4EC7-E1FB-66292D84B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47483647"/>
            <a:ext cx="5251450" cy="0"/>
          </a:xfrm>
          <a:prstGeom prst="rect">
            <a:avLst/>
          </a:prstGeom>
          <a:solidFill>
            <a:srgbClr val="1A1D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rgbClr val="D1D2D3"/>
              </a:solidFill>
              <a:effectLst/>
              <a:latin typeface="Slack-La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  <a:t>User-Friendly Website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id="{D1E10F1F-E26D-0F58-E754-30A7B87C8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47483647"/>
            <a:ext cx="5784850" cy="0"/>
          </a:xfrm>
          <a:prstGeom prst="rect">
            <a:avLst/>
          </a:prstGeom>
          <a:solidFill>
            <a:srgbClr val="1A1D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50784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21C1AE4-FF7F-06F0-FCBB-A2BE00A87A1C}"/>
              </a:ext>
            </a:extLst>
          </p:cNvPr>
          <p:cNvSpPr txBox="1"/>
          <p:nvPr/>
        </p:nvSpPr>
        <p:spPr>
          <a:xfrm>
            <a:off x="3069785" y="3215681"/>
            <a:ext cx="3515607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Focus Areas: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id="{0E0F7462-0ACF-C538-E9AD-7491F8C0076A}"/>
              </a:ext>
            </a:extLst>
          </p:cNvPr>
          <p:cNvSpPr txBox="1">
            <a:spLocks/>
          </p:cNvSpPr>
          <p:nvPr/>
        </p:nvSpPr>
        <p:spPr>
          <a:xfrm>
            <a:off x="3464433" y="3782087"/>
            <a:ext cx="2006193" cy="424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Content Creation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834C2C3-5D22-F80E-99AE-A81BF82E8F9A}"/>
              </a:ext>
            </a:extLst>
          </p:cNvPr>
          <p:cNvGrpSpPr/>
          <p:nvPr/>
        </p:nvGrpSpPr>
        <p:grpSpPr>
          <a:xfrm>
            <a:off x="3169383" y="3803458"/>
            <a:ext cx="199173" cy="216748"/>
            <a:chOff x="483999" y="2631555"/>
            <a:chExt cx="253319" cy="25332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CD946CC-FEB0-D777-4FD5-642134D0A61E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CBE79BB-45D6-AFF5-B449-F154A80DFADD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83F072-C6AA-3821-E4FD-49E9A33D72D7}"/>
              </a:ext>
            </a:extLst>
          </p:cNvPr>
          <p:cNvGrpSpPr/>
          <p:nvPr/>
        </p:nvGrpSpPr>
        <p:grpSpPr>
          <a:xfrm>
            <a:off x="3169383" y="4558110"/>
            <a:ext cx="3441373" cy="357465"/>
            <a:chOff x="3169383" y="4675156"/>
            <a:chExt cx="3441373" cy="357465"/>
          </a:xfrm>
        </p:grpSpPr>
        <p:sp>
          <p:nvSpPr>
            <p:cNvPr id="78" name="Subtitle 2">
              <a:extLst>
                <a:ext uri="{FF2B5EF4-FFF2-40B4-BE49-F238E27FC236}">
                  <a16:creationId xmlns:a16="http://schemas.microsoft.com/office/drawing/2014/main" id="{9ED7E703-A4DE-9CEA-DB1B-B102179AEBD2}"/>
                </a:ext>
              </a:extLst>
            </p:cNvPr>
            <p:cNvSpPr txBox="1">
              <a:spLocks/>
            </p:cNvSpPr>
            <p:nvPr/>
          </p:nvSpPr>
          <p:spPr>
            <a:xfrm>
              <a:off x="3464433" y="4675156"/>
              <a:ext cx="3146323" cy="35746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I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lt"/>
                  <a:cs typeface="+mn-lt"/>
                </a:rPr>
                <a:t>Customer Feedback and Reviews</a:t>
              </a: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0B8DC4A-BC49-06C3-980B-4AE0417B1E5B}"/>
                </a:ext>
              </a:extLst>
            </p:cNvPr>
            <p:cNvGrpSpPr/>
            <p:nvPr/>
          </p:nvGrpSpPr>
          <p:grpSpPr>
            <a:xfrm>
              <a:off x="3169383" y="4686326"/>
              <a:ext cx="199173" cy="216748"/>
              <a:chOff x="483999" y="2631555"/>
              <a:chExt cx="253319" cy="25332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089ADDD-AB5C-7441-3608-9E25E1398060}"/>
                  </a:ext>
                </a:extLst>
              </p:cNvPr>
              <p:cNvSpPr/>
              <p:nvPr/>
            </p:nvSpPr>
            <p:spPr>
              <a:xfrm>
                <a:off x="513748" y="2661304"/>
                <a:ext cx="193821" cy="1938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2688FDE1-88BD-6A2F-6B18-4C14E45D3698}"/>
                  </a:ext>
                </a:extLst>
              </p:cNvPr>
              <p:cNvSpPr/>
              <p:nvPr/>
            </p:nvSpPr>
            <p:spPr>
              <a:xfrm>
                <a:off x="483999" y="2631555"/>
                <a:ext cx="253319" cy="253320"/>
              </a:xfrm>
              <a:custGeom>
                <a:avLst/>
                <a:gdLst>
                  <a:gd name="connsiteX0" fmla="*/ 219075 w 438149"/>
                  <a:gd name="connsiteY0" fmla="*/ 0 h 438150"/>
                  <a:gd name="connsiteX1" fmla="*/ 0 w 438149"/>
                  <a:gd name="connsiteY1" fmla="*/ 219075 h 438150"/>
                  <a:gd name="connsiteX2" fmla="*/ 219075 w 438149"/>
                  <a:gd name="connsiteY2" fmla="*/ 438150 h 438150"/>
                  <a:gd name="connsiteX3" fmla="*/ 438150 w 438149"/>
                  <a:gd name="connsiteY3" fmla="*/ 219075 h 438150"/>
                  <a:gd name="connsiteX4" fmla="*/ 219075 w 438149"/>
                  <a:gd name="connsiteY4" fmla="*/ 0 h 438150"/>
                  <a:gd name="connsiteX5" fmla="*/ 187928 w 438149"/>
                  <a:gd name="connsiteY5" fmla="*/ 308267 h 438150"/>
                  <a:gd name="connsiteX6" fmla="*/ 92459 w 438149"/>
                  <a:gd name="connsiteY6" fmla="*/ 212789 h 438150"/>
                  <a:gd name="connsiteX7" fmla="*/ 124901 w 438149"/>
                  <a:gd name="connsiteY7" fmla="*/ 180346 h 438150"/>
                  <a:gd name="connsiteX8" fmla="*/ 187928 w 438149"/>
                  <a:gd name="connsiteY8" fmla="*/ 243373 h 438150"/>
                  <a:gd name="connsiteX9" fmla="*/ 317011 w 438149"/>
                  <a:gd name="connsiteY9" fmla="*/ 114300 h 438150"/>
                  <a:gd name="connsiteX10" fmla="*/ 349453 w 438149"/>
                  <a:gd name="connsiteY10" fmla="*/ 146742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8149" h="438150">
                    <a:moveTo>
                      <a:pt x="219075" y="0"/>
                    </a:moveTo>
                    <a:cubicBezTo>
                      <a:pt x="98084" y="0"/>
                      <a:pt x="0" y="98084"/>
                      <a:pt x="0" y="219075"/>
                    </a:cubicBezTo>
                    <a:cubicBezTo>
                      <a:pt x="0" y="340066"/>
                      <a:pt x="98084" y="438150"/>
                      <a:pt x="219075" y="438150"/>
                    </a:cubicBezTo>
                    <a:cubicBezTo>
                      <a:pt x="340067" y="438150"/>
                      <a:pt x="438150" y="340066"/>
                      <a:pt x="438150" y="219075"/>
                    </a:cubicBezTo>
                    <a:cubicBezTo>
                      <a:pt x="438014" y="98140"/>
                      <a:pt x="340010" y="136"/>
                      <a:pt x="219075" y="0"/>
                    </a:cubicBezTo>
                    <a:close/>
                    <a:moveTo>
                      <a:pt x="187928" y="308267"/>
                    </a:moveTo>
                    <a:lnTo>
                      <a:pt x="92459" y="212789"/>
                    </a:lnTo>
                    <a:lnTo>
                      <a:pt x="124901" y="180346"/>
                    </a:lnTo>
                    <a:lnTo>
                      <a:pt x="187928" y="243373"/>
                    </a:lnTo>
                    <a:lnTo>
                      <a:pt x="317011" y="114300"/>
                    </a:lnTo>
                    <a:lnTo>
                      <a:pt x="349453" y="146742"/>
                    </a:lnTo>
                    <a:close/>
                  </a:path>
                </a:pathLst>
              </a:custGeom>
              <a:solidFill>
                <a:srgbClr val="C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11" name="Subtitle 2">
            <a:extLst>
              <a:ext uri="{FF2B5EF4-FFF2-40B4-BE49-F238E27FC236}">
                <a16:creationId xmlns:a16="http://schemas.microsoft.com/office/drawing/2014/main" id="{9C327912-AD98-1035-FC89-DCFC96C55556}"/>
              </a:ext>
            </a:extLst>
          </p:cNvPr>
          <p:cNvSpPr txBox="1">
            <a:spLocks/>
          </p:cNvSpPr>
          <p:nvPr/>
        </p:nvSpPr>
        <p:spPr>
          <a:xfrm>
            <a:off x="3469689" y="4937003"/>
            <a:ext cx="3146323" cy="357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User-Friendly Website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A0514FE-62DC-8B50-A2E2-D3A067754684}"/>
              </a:ext>
            </a:extLst>
          </p:cNvPr>
          <p:cNvGrpSpPr/>
          <p:nvPr/>
        </p:nvGrpSpPr>
        <p:grpSpPr>
          <a:xfrm>
            <a:off x="3174639" y="4979700"/>
            <a:ext cx="199173" cy="344600"/>
            <a:chOff x="483999" y="2452380"/>
            <a:chExt cx="253319" cy="402745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70CA5D44-1444-1367-6D4D-8991FD2E1F4F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C482C62-970E-37B0-36C0-2EF7DB775C39}"/>
                </a:ext>
              </a:extLst>
            </p:cNvPr>
            <p:cNvSpPr/>
            <p:nvPr/>
          </p:nvSpPr>
          <p:spPr>
            <a:xfrm>
              <a:off x="483999" y="2452380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A15683-99F9-3054-0C2A-75D680D84038}"/>
              </a:ext>
            </a:extLst>
          </p:cNvPr>
          <p:cNvGrpSpPr/>
          <p:nvPr/>
        </p:nvGrpSpPr>
        <p:grpSpPr>
          <a:xfrm>
            <a:off x="3164127" y="4153576"/>
            <a:ext cx="3299735" cy="424881"/>
            <a:chOff x="3164127" y="4153576"/>
            <a:chExt cx="3299735" cy="424881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25732E4-AA19-4056-0DA8-BBD228AA1B22}"/>
                </a:ext>
              </a:extLst>
            </p:cNvPr>
            <p:cNvGrpSpPr/>
            <p:nvPr/>
          </p:nvGrpSpPr>
          <p:grpSpPr>
            <a:xfrm>
              <a:off x="3164127" y="4168857"/>
              <a:ext cx="199173" cy="216748"/>
              <a:chOff x="483999" y="2631555"/>
              <a:chExt cx="253319" cy="25332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A0077B6-2C36-8D34-62F0-B43C5D15B5D0}"/>
                  </a:ext>
                </a:extLst>
              </p:cNvPr>
              <p:cNvSpPr/>
              <p:nvPr/>
            </p:nvSpPr>
            <p:spPr>
              <a:xfrm>
                <a:off x="513748" y="2661304"/>
                <a:ext cx="193821" cy="1938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B3DCFF1-E2E8-293D-5015-E700A3B38293}"/>
                  </a:ext>
                </a:extLst>
              </p:cNvPr>
              <p:cNvSpPr/>
              <p:nvPr/>
            </p:nvSpPr>
            <p:spPr>
              <a:xfrm>
                <a:off x="483999" y="2631555"/>
                <a:ext cx="253319" cy="253320"/>
              </a:xfrm>
              <a:custGeom>
                <a:avLst/>
                <a:gdLst>
                  <a:gd name="connsiteX0" fmla="*/ 219075 w 438149"/>
                  <a:gd name="connsiteY0" fmla="*/ 0 h 438150"/>
                  <a:gd name="connsiteX1" fmla="*/ 0 w 438149"/>
                  <a:gd name="connsiteY1" fmla="*/ 219075 h 438150"/>
                  <a:gd name="connsiteX2" fmla="*/ 219075 w 438149"/>
                  <a:gd name="connsiteY2" fmla="*/ 438150 h 438150"/>
                  <a:gd name="connsiteX3" fmla="*/ 438150 w 438149"/>
                  <a:gd name="connsiteY3" fmla="*/ 219075 h 438150"/>
                  <a:gd name="connsiteX4" fmla="*/ 219075 w 438149"/>
                  <a:gd name="connsiteY4" fmla="*/ 0 h 438150"/>
                  <a:gd name="connsiteX5" fmla="*/ 187928 w 438149"/>
                  <a:gd name="connsiteY5" fmla="*/ 308267 h 438150"/>
                  <a:gd name="connsiteX6" fmla="*/ 92459 w 438149"/>
                  <a:gd name="connsiteY6" fmla="*/ 212789 h 438150"/>
                  <a:gd name="connsiteX7" fmla="*/ 124901 w 438149"/>
                  <a:gd name="connsiteY7" fmla="*/ 180346 h 438150"/>
                  <a:gd name="connsiteX8" fmla="*/ 187928 w 438149"/>
                  <a:gd name="connsiteY8" fmla="*/ 243373 h 438150"/>
                  <a:gd name="connsiteX9" fmla="*/ 317011 w 438149"/>
                  <a:gd name="connsiteY9" fmla="*/ 114300 h 438150"/>
                  <a:gd name="connsiteX10" fmla="*/ 349453 w 438149"/>
                  <a:gd name="connsiteY10" fmla="*/ 146742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8149" h="438150">
                    <a:moveTo>
                      <a:pt x="219075" y="0"/>
                    </a:moveTo>
                    <a:cubicBezTo>
                      <a:pt x="98084" y="0"/>
                      <a:pt x="0" y="98084"/>
                      <a:pt x="0" y="219075"/>
                    </a:cubicBezTo>
                    <a:cubicBezTo>
                      <a:pt x="0" y="340066"/>
                      <a:pt x="98084" y="438150"/>
                      <a:pt x="219075" y="438150"/>
                    </a:cubicBezTo>
                    <a:cubicBezTo>
                      <a:pt x="340067" y="438150"/>
                      <a:pt x="438150" y="340066"/>
                      <a:pt x="438150" y="219075"/>
                    </a:cubicBezTo>
                    <a:cubicBezTo>
                      <a:pt x="438014" y="98140"/>
                      <a:pt x="340010" y="136"/>
                      <a:pt x="219075" y="0"/>
                    </a:cubicBezTo>
                    <a:close/>
                    <a:moveTo>
                      <a:pt x="187928" y="308267"/>
                    </a:moveTo>
                    <a:lnTo>
                      <a:pt x="92459" y="212789"/>
                    </a:lnTo>
                    <a:lnTo>
                      <a:pt x="124901" y="180346"/>
                    </a:lnTo>
                    <a:lnTo>
                      <a:pt x="187928" y="243373"/>
                    </a:lnTo>
                    <a:lnTo>
                      <a:pt x="317011" y="114300"/>
                    </a:lnTo>
                    <a:lnTo>
                      <a:pt x="349453" y="146742"/>
                    </a:lnTo>
                    <a:close/>
                  </a:path>
                </a:pathLst>
              </a:custGeom>
              <a:solidFill>
                <a:srgbClr val="C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415D09F9-94B4-E614-EA07-27558310DDB7}"/>
                </a:ext>
              </a:extLst>
            </p:cNvPr>
            <p:cNvSpPr txBox="1">
              <a:spLocks/>
            </p:cNvSpPr>
            <p:nvPr/>
          </p:nvSpPr>
          <p:spPr>
            <a:xfrm>
              <a:off x="3459178" y="4153576"/>
              <a:ext cx="3004684" cy="4248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I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lt"/>
                  <a:cs typeface="+mn-lt"/>
                </a:rPr>
                <a:t>SEO (Search Engine Optimization)</a:t>
              </a:r>
            </a:p>
            <a:p>
              <a:br>
                <a:rPr lang="en-IN" sz="1400" dirty="0"/>
              </a:b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278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hand, finger, nail, thumb&#10;&#10;Description automatically generated" hidden="1">
            <a:extLst>
              <a:ext uri="{FF2B5EF4-FFF2-40B4-BE49-F238E27FC236}">
                <a16:creationId xmlns:a16="http://schemas.microsoft.com/office/drawing/2014/main" id="{5A8969C1-D5B7-1692-79BB-1EDF6C1C24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717" y="-984695"/>
            <a:ext cx="5317283" cy="7975421"/>
          </a:xfrm>
          <a:prstGeom prst="rect">
            <a:avLst/>
          </a:prstGeom>
        </p:spPr>
      </p:pic>
      <p:grpSp>
        <p:nvGrpSpPr>
          <p:cNvPr id="16" name="Group 15" hidden="1">
            <a:extLst>
              <a:ext uri="{FF2B5EF4-FFF2-40B4-BE49-F238E27FC236}">
                <a16:creationId xmlns:a16="http://schemas.microsoft.com/office/drawing/2014/main" id="{63AED521-BBDE-890E-13B2-FCF547EB6A48}"/>
              </a:ext>
            </a:extLst>
          </p:cNvPr>
          <p:cNvGrpSpPr/>
          <p:nvPr/>
        </p:nvGrpSpPr>
        <p:grpSpPr>
          <a:xfrm>
            <a:off x="1684629" y="4241116"/>
            <a:ext cx="2305024" cy="1185906"/>
            <a:chOff x="7001219" y="4847555"/>
            <a:chExt cx="2749410" cy="141453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C669D88-EDEF-6613-B994-D72B8DED3789}"/>
                </a:ext>
              </a:extLst>
            </p:cNvPr>
            <p:cNvSpPr/>
            <p:nvPr/>
          </p:nvSpPr>
          <p:spPr>
            <a:xfrm>
              <a:off x="7001219" y="4847555"/>
              <a:ext cx="2749410" cy="14145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 spc="100">
                <a:solidFill>
                  <a:srgbClr val="B30B00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3BBF0C-BE3E-FBA9-6474-924ED42CD673}"/>
                </a:ext>
              </a:extLst>
            </p:cNvPr>
            <p:cNvSpPr txBox="1"/>
            <p:nvPr/>
          </p:nvSpPr>
          <p:spPr>
            <a:xfrm>
              <a:off x="7103163" y="5024192"/>
              <a:ext cx="2545518" cy="403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B30B00"/>
                  </a:solidFill>
                  <a:latin typeface="Poppins SemiBold" panose="00000700000000000000" pitchFamily="2" charset="0"/>
                  <a:ea typeface="Open Sans" pitchFamily="2" charset="0"/>
                  <a:cs typeface="Poppins SemiBold" panose="00000700000000000000" pitchFamily="2" charset="0"/>
                </a:rPr>
                <a:t>Mayur Bhat</a:t>
              </a:r>
              <a:endParaRPr lang="en-ID" sz="1600">
                <a:solidFill>
                  <a:srgbClr val="B30B00"/>
                </a:solidFill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BC1633-D4FD-0E6F-B06E-C50A894EE2B3}"/>
                </a:ext>
              </a:extLst>
            </p:cNvPr>
            <p:cNvSpPr txBox="1"/>
            <p:nvPr/>
          </p:nvSpPr>
          <p:spPr>
            <a:xfrm>
              <a:off x="7156382" y="5228130"/>
              <a:ext cx="2439078" cy="39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 - Founder</a:t>
              </a:r>
              <a:endParaRPr lang="en-ID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4747B7F-65D0-BE37-7F4E-3107716BBA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248" y="361266"/>
            <a:ext cx="3649648" cy="64266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111C1-9447-7A44-FC71-9F2A2E1F13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7801" y="254928"/>
            <a:ext cx="3816627" cy="66393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1D7E7C-D897-0066-E8C5-68C5B27972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6333" y="401531"/>
            <a:ext cx="3498574" cy="634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95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9D59B0E-E298-E11C-278E-77F18E745F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26" t="8068" r="7557" b="188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Placeholder 3">
            <a:extLst>
              <a:ext uri="{FF2B5EF4-FFF2-40B4-BE49-F238E27FC236}">
                <a16:creationId xmlns:a16="http://schemas.microsoft.com/office/drawing/2014/main" id="{BAB46B2B-F2EB-FD6E-65D0-074DC7F23F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10" y="533486"/>
            <a:ext cx="10740352" cy="576361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A6FFB17-0906-EB40-0951-AD508598EB28}"/>
              </a:ext>
            </a:extLst>
          </p:cNvPr>
          <p:cNvSpPr/>
          <p:nvPr/>
        </p:nvSpPr>
        <p:spPr>
          <a:xfrm>
            <a:off x="698526" y="517790"/>
            <a:ext cx="10764468" cy="57614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CE4528-7F7F-D9CE-25EC-017EDEBC69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4417" y="1392792"/>
            <a:ext cx="8147144" cy="4582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6370C4-ACEE-B70B-6588-8FB000494C1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804" y="1369312"/>
            <a:ext cx="8144520" cy="4581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B1F905-B80A-9AB0-3125-8F43B98B790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804" y="1401805"/>
            <a:ext cx="8144520" cy="4581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C1E937-6001-CCF7-4A51-3D0815F55A1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804" y="1387167"/>
            <a:ext cx="8144520" cy="4581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0DFB5E-9749-BC22-319A-A323EB5354C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4417" y="1399127"/>
            <a:ext cx="8161907" cy="45910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6B68E9-0F6D-F57D-5DE8-2C101302CE6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4417" y="1410732"/>
            <a:ext cx="8144520" cy="4581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D6BAE52-E011-985D-C457-B211B4AD455D}"/>
              </a:ext>
            </a:extLst>
          </p:cNvPr>
          <p:cNvSpPr/>
          <p:nvPr/>
        </p:nvSpPr>
        <p:spPr>
          <a:xfrm>
            <a:off x="5007935" y="669398"/>
            <a:ext cx="3668232" cy="528723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F10B28-FFB5-1A12-AE1F-99AE3E109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6694" y="381897"/>
            <a:ext cx="6398612" cy="961316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  <a:spcBef>
                <a:spcPts val="0"/>
              </a:spcBef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cap="all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SEO </a:t>
            </a:r>
            <a:r>
              <a:rPr lang="en-US" sz="4800" b="1" cap="all" dirty="0" err="1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ShowCase</a:t>
            </a:r>
            <a:endParaRPr lang="en-US" sz="4800" b="1" cap="all" dirty="0">
              <a:solidFill>
                <a:schemeClr val="bg1"/>
              </a:solidFill>
              <a:latin typeface="Arial" panose="020B0604020202020204" pitchFamily="34" charset="0"/>
              <a:ea typeface="Roboto Black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866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-4.81481E-6 L -1.45833E-6 0.85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2.5E-6 0.8564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2.59259E-6 L -3.54167E-6 0.856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4.07407E-6 L -3.54167E-6 0.8567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4.81481E-6 L -3.54167E-6 0.856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6E03187-4ABF-2BC7-931B-1E074300E96D}"/>
              </a:ext>
            </a:extLst>
          </p:cNvPr>
          <p:cNvGrpSpPr/>
          <p:nvPr/>
        </p:nvGrpSpPr>
        <p:grpSpPr>
          <a:xfrm>
            <a:off x="5916613" y="420538"/>
            <a:ext cx="3606019" cy="1096260"/>
            <a:chOff x="467364" y="420538"/>
            <a:chExt cx="3606019" cy="10962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4180033-8EDA-14CF-92AB-83B22DF94484}"/>
                </a:ext>
              </a:extLst>
            </p:cNvPr>
            <p:cNvSpPr/>
            <p:nvPr/>
          </p:nvSpPr>
          <p:spPr>
            <a:xfrm>
              <a:off x="467364" y="861413"/>
              <a:ext cx="3605152" cy="528723"/>
            </a:xfrm>
            <a:prstGeom prst="rect">
              <a:avLst/>
            </a:prstGeom>
            <a:solidFill>
              <a:srgbClr val="AB1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/>
            </a:p>
          </p:txBody>
        </p:sp>
        <p:sp>
          <p:nvSpPr>
            <p:cNvPr id="45" name="Shape 121">
              <a:extLst>
                <a:ext uri="{FF2B5EF4-FFF2-40B4-BE49-F238E27FC236}">
                  <a16:creationId xmlns:a16="http://schemas.microsoft.com/office/drawing/2014/main" id="{EB41FACC-C6E0-EE14-B366-8ED09170E1FE}"/>
                </a:ext>
              </a:extLst>
            </p:cNvPr>
            <p:cNvSpPr/>
            <p:nvPr/>
          </p:nvSpPr>
          <p:spPr>
            <a:xfrm>
              <a:off x="468231" y="420538"/>
              <a:ext cx="3605152" cy="10962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wrap="none" lIns="25399" tIns="25399" rIns="25399" bIns="25399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2724" hangingPunct="0">
                <a:lnSpc>
                  <a:spcPct val="70000"/>
                </a:lnSpc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PUSH</a:t>
              </a:r>
            </a:p>
            <a:p>
              <a:pPr defTabSz="412724" hangingPunct="0">
                <a:lnSpc>
                  <a:spcPct val="70000"/>
                </a:lnSpc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MARKETING</a:t>
              </a:r>
              <a:endParaRPr sz="4800" b="1" kern="0" cap="all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oboto Black"/>
              </a:endParaRPr>
            </a:p>
          </p:txBody>
        </p:sp>
      </p:grpSp>
      <p:sp>
        <p:nvSpPr>
          <p:cNvPr id="38" name="Subtitle 2">
            <a:extLst>
              <a:ext uri="{FF2B5EF4-FFF2-40B4-BE49-F238E27FC236}">
                <a16:creationId xmlns:a16="http://schemas.microsoft.com/office/drawing/2014/main" id="{7BD46E82-4964-B85A-8AE3-DF84FB7E9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0602" y="2212555"/>
            <a:ext cx="6101505" cy="788385"/>
          </a:xfrm>
        </p:spPr>
        <p:txBody>
          <a:bodyPr>
            <a:normAutofit/>
          </a:bodyPr>
          <a:lstStyle/>
          <a:p>
            <a:pPr marL="342900" indent="-34290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Social Media – Followers, Hash Tags</a:t>
            </a:r>
          </a:p>
          <a:p>
            <a:pPr marL="342900" indent="-34290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Paid Social Media (Ads) – Audience Targeting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1ED7A2-FEE9-9C58-1C5A-BB76F578A137}"/>
              </a:ext>
            </a:extLst>
          </p:cNvPr>
          <p:cNvSpPr txBox="1"/>
          <p:nvPr/>
        </p:nvSpPr>
        <p:spPr>
          <a:xfrm>
            <a:off x="5811075" y="1870360"/>
            <a:ext cx="37755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Social Media Marketing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3CAB2B6-85FD-08B1-1496-239ED230A859}"/>
              </a:ext>
            </a:extLst>
          </p:cNvPr>
          <p:cNvSpPr txBox="1"/>
          <p:nvPr/>
        </p:nvSpPr>
        <p:spPr>
          <a:xfrm>
            <a:off x="5831395" y="3666470"/>
            <a:ext cx="3755267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What to focus on?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1813B42-BF95-8830-7FAA-23B276C24A86}"/>
              </a:ext>
            </a:extLst>
          </p:cNvPr>
          <p:cNvGrpSpPr/>
          <p:nvPr/>
        </p:nvGrpSpPr>
        <p:grpSpPr>
          <a:xfrm>
            <a:off x="5906479" y="4085153"/>
            <a:ext cx="5926902" cy="797690"/>
            <a:chOff x="5906479" y="4063887"/>
            <a:chExt cx="5926902" cy="797690"/>
          </a:xfrm>
        </p:grpSpPr>
        <p:sp>
          <p:nvSpPr>
            <p:cNvPr id="43" name="Subtitle 2">
              <a:extLst>
                <a:ext uri="{FF2B5EF4-FFF2-40B4-BE49-F238E27FC236}">
                  <a16:creationId xmlns:a16="http://schemas.microsoft.com/office/drawing/2014/main" id="{1AE1E945-F67B-E42B-1C86-0646146645A4}"/>
                </a:ext>
              </a:extLst>
            </p:cNvPr>
            <p:cNvSpPr txBox="1">
              <a:spLocks/>
            </p:cNvSpPr>
            <p:nvPr/>
          </p:nvSpPr>
          <p:spPr>
            <a:xfrm>
              <a:off x="6199497" y="4063887"/>
              <a:ext cx="5633884" cy="797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Reach people who are 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likely to purchase your product / service or follow your content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B72DBE6-E67E-C855-A5D8-6583B3125F39}"/>
                </a:ext>
              </a:extLst>
            </p:cNvPr>
            <p:cNvGrpSpPr/>
            <p:nvPr/>
          </p:nvGrpSpPr>
          <p:grpSpPr>
            <a:xfrm>
              <a:off x="5906479" y="4190010"/>
              <a:ext cx="253319" cy="253320"/>
              <a:chOff x="483999" y="2631555"/>
              <a:chExt cx="253319" cy="2533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049BB97-B0F4-59BE-76CF-D6B83386C8BF}"/>
                  </a:ext>
                </a:extLst>
              </p:cNvPr>
              <p:cNvSpPr/>
              <p:nvPr/>
            </p:nvSpPr>
            <p:spPr>
              <a:xfrm>
                <a:off x="513748" y="2661304"/>
                <a:ext cx="193821" cy="1938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56EB6BA-7A04-9879-2215-18DFBD6D1292}"/>
                  </a:ext>
                </a:extLst>
              </p:cNvPr>
              <p:cNvSpPr/>
              <p:nvPr/>
            </p:nvSpPr>
            <p:spPr>
              <a:xfrm>
                <a:off x="483999" y="2631555"/>
                <a:ext cx="253319" cy="253320"/>
              </a:xfrm>
              <a:custGeom>
                <a:avLst/>
                <a:gdLst>
                  <a:gd name="connsiteX0" fmla="*/ 219075 w 438149"/>
                  <a:gd name="connsiteY0" fmla="*/ 0 h 438150"/>
                  <a:gd name="connsiteX1" fmla="*/ 0 w 438149"/>
                  <a:gd name="connsiteY1" fmla="*/ 219075 h 438150"/>
                  <a:gd name="connsiteX2" fmla="*/ 219075 w 438149"/>
                  <a:gd name="connsiteY2" fmla="*/ 438150 h 438150"/>
                  <a:gd name="connsiteX3" fmla="*/ 438150 w 438149"/>
                  <a:gd name="connsiteY3" fmla="*/ 219075 h 438150"/>
                  <a:gd name="connsiteX4" fmla="*/ 219075 w 438149"/>
                  <a:gd name="connsiteY4" fmla="*/ 0 h 438150"/>
                  <a:gd name="connsiteX5" fmla="*/ 187928 w 438149"/>
                  <a:gd name="connsiteY5" fmla="*/ 308267 h 438150"/>
                  <a:gd name="connsiteX6" fmla="*/ 92459 w 438149"/>
                  <a:gd name="connsiteY6" fmla="*/ 212789 h 438150"/>
                  <a:gd name="connsiteX7" fmla="*/ 124901 w 438149"/>
                  <a:gd name="connsiteY7" fmla="*/ 180346 h 438150"/>
                  <a:gd name="connsiteX8" fmla="*/ 187928 w 438149"/>
                  <a:gd name="connsiteY8" fmla="*/ 243373 h 438150"/>
                  <a:gd name="connsiteX9" fmla="*/ 317011 w 438149"/>
                  <a:gd name="connsiteY9" fmla="*/ 114300 h 438150"/>
                  <a:gd name="connsiteX10" fmla="*/ 349453 w 438149"/>
                  <a:gd name="connsiteY10" fmla="*/ 146742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8149" h="438150">
                    <a:moveTo>
                      <a:pt x="219075" y="0"/>
                    </a:moveTo>
                    <a:cubicBezTo>
                      <a:pt x="98084" y="0"/>
                      <a:pt x="0" y="98084"/>
                      <a:pt x="0" y="219075"/>
                    </a:cubicBezTo>
                    <a:cubicBezTo>
                      <a:pt x="0" y="340066"/>
                      <a:pt x="98084" y="438150"/>
                      <a:pt x="219075" y="438150"/>
                    </a:cubicBezTo>
                    <a:cubicBezTo>
                      <a:pt x="340067" y="438150"/>
                      <a:pt x="438150" y="340066"/>
                      <a:pt x="438150" y="219075"/>
                    </a:cubicBezTo>
                    <a:cubicBezTo>
                      <a:pt x="438014" y="98140"/>
                      <a:pt x="340010" y="136"/>
                      <a:pt x="219075" y="0"/>
                    </a:cubicBezTo>
                    <a:close/>
                    <a:moveTo>
                      <a:pt x="187928" y="308267"/>
                    </a:moveTo>
                    <a:lnTo>
                      <a:pt x="92459" y="212789"/>
                    </a:lnTo>
                    <a:lnTo>
                      <a:pt x="124901" y="180346"/>
                    </a:lnTo>
                    <a:lnTo>
                      <a:pt x="187928" y="243373"/>
                    </a:lnTo>
                    <a:lnTo>
                      <a:pt x="317011" y="114300"/>
                    </a:lnTo>
                    <a:lnTo>
                      <a:pt x="349453" y="146742"/>
                    </a:lnTo>
                    <a:close/>
                  </a:path>
                </a:pathLst>
              </a:custGeom>
              <a:solidFill>
                <a:srgbClr val="C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1E631A-8CB2-B91A-95D9-ED3C5D8752D1}"/>
              </a:ext>
            </a:extLst>
          </p:cNvPr>
          <p:cNvGrpSpPr/>
          <p:nvPr/>
        </p:nvGrpSpPr>
        <p:grpSpPr>
          <a:xfrm>
            <a:off x="5906479" y="4913044"/>
            <a:ext cx="5018613" cy="797690"/>
            <a:chOff x="5906479" y="4891778"/>
            <a:chExt cx="5018613" cy="797690"/>
          </a:xfrm>
        </p:grpSpPr>
        <p:sp>
          <p:nvSpPr>
            <p:cNvPr id="52" name="Subtitle 2">
              <a:extLst>
                <a:ext uri="{FF2B5EF4-FFF2-40B4-BE49-F238E27FC236}">
                  <a16:creationId xmlns:a16="http://schemas.microsoft.com/office/drawing/2014/main" id="{C08490AF-4A0E-9CCF-54A7-4BC3C47F020C}"/>
                </a:ext>
              </a:extLst>
            </p:cNvPr>
            <p:cNvSpPr txBox="1">
              <a:spLocks/>
            </p:cNvSpPr>
            <p:nvPr/>
          </p:nvSpPr>
          <p:spPr>
            <a:xfrm>
              <a:off x="6203929" y="4891778"/>
              <a:ext cx="4721163" cy="797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people based on </a:t>
              </a:r>
              <a:r>
                <a:rPr lang="en-US" sz="1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demographics, psychographics, </a:t>
              </a:r>
              <a:r>
                <a:rPr lang="en-US" sz="14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behaviour</a:t>
              </a:r>
              <a:r>
                <a:rPr lang="en-US" sz="1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interests, purchase intent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9B2449C-AC18-A1B5-D916-3A1BB59A8C3F}"/>
                </a:ext>
              </a:extLst>
            </p:cNvPr>
            <p:cNvGrpSpPr/>
            <p:nvPr/>
          </p:nvGrpSpPr>
          <p:grpSpPr>
            <a:xfrm>
              <a:off x="5906479" y="5005404"/>
              <a:ext cx="253319" cy="253320"/>
              <a:chOff x="483999" y="2631555"/>
              <a:chExt cx="253319" cy="25332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2B909C1-15D6-1B1D-1C64-7EEE0DE62C86}"/>
                  </a:ext>
                </a:extLst>
              </p:cNvPr>
              <p:cNvSpPr/>
              <p:nvPr/>
            </p:nvSpPr>
            <p:spPr>
              <a:xfrm>
                <a:off x="513748" y="2661304"/>
                <a:ext cx="193821" cy="1938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046E64A-D072-655E-5A63-0C0EAC23CE10}"/>
                  </a:ext>
                </a:extLst>
              </p:cNvPr>
              <p:cNvSpPr/>
              <p:nvPr/>
            </p:nvSpPr>
            <p:spPr>
              <a:xfrm>
                <a:off x="483999" y="2631555"/>
                <a:ext cx="253319" cy="253320"/>
              </a:xfrm>
              <a:custGeom>
                <a:avLst/>
                <a:gdLst>
                  <a:gd name="connsiteX0" fmla="*/ 219075 w 438149"/>
                  <a:gd name="connsiteY0" fmla="*/ 0 h 438150"/>
                  <a:gd name="connsiteX1" fmla="*/ 0 w 438149"/>
                  <a:gd name="connsiteY1" fmla="*/ 219075 h 438150"/>
                  <a:gd name="connsiteX2" fmla="*/ 219075 w 438149"/>
                  <a:gd name="connsiteY2" fmla="*/ 438150 h 438150"/>
                  <a:gd name="connsiteX3" fmla="*/ 438150 w 438149"/>
                  <a:gd name="connsiteY3" fmla="*/ 219075 h 438150"/>
                  <a:gd name="connsiteX4" fmla="*/ 219075 w 438149"/>
                  <a:gd name="connsiteY4" fmla="*/ 0 h 438150"/>
                  <a:gd name="connsiteX5" fmla="*/ 187928 w 438149"/>
                  <a:gd name="connsiteY5" fmla="*/ 308267 h 438150"/>
                  <a:gd name="connsiteX6" fmla="*/ 92459 w 438149"/>
                  <a:gd name="connsiteY6" fmla="*/ 212789 h 438150"/>
                  <a:gd name="connsiteX7" fmla="*/ 124901 w 438149"/>
                  <a:gd name="connsiteY7" fmla="*/ 180346 h 438150"/>
                  <a:gd name="connsiteX8" fmla="*/ 187928 w 438149"/>
                  <a:gd name="connsiteY8" fmla="*/ 243373 h 438150"/>
                  <a:gd name="connsiteX9" fmla="*/ 317011 w 438149"/>
                  <a:gd name="connsiteY9" fmla="*/ 114300 h 438150"/>
                  <a:gd name="connsiteX10" fmla="*/ 349453 w 438149"/>
                  <a:gd name="connsiteY10" fmla="*/ 146742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8149" h="438150">
                    <a:moveTo>
                      <a:pt x="219075" y="0"/>
                    </a:moveTo>
                    <a:cubicBezTo>
                      <a:pt x="98084" y="0"/>
                      <a:pt x="0" y="98084"/>
                      <a:pt x="0" y="219075"/>
                    </a:cubicBezTo>
                    <a:cubicBezTo>
                      <a:pt x="0" y="340066"/>
                      <a:pt x="98084" y="438150"/>
                      <a:pt x="219075" y="438150"/>
                    </a:cubicBezTo>
                    <a:cubicBezTo>
                      <a:pt x="340067" y="438150"/>
                      <a:pt x="438150" y="340066"/>
                      <a:pt x="438150" y="219075"/>
                    </a:cubicBezTo>
                    <a:cubicBezTo>
                      <a:pt x="438014" y="98140"/>
                      <a:pt x="340010" y="136"/>
                      <a:pt x="219075" y="0"/>
                    </a:cubicBezTo>
                    <a:close/>
                    <a:moveTo>
                      <a:pt x="187928" y="308267"/>
                    </a:moveTo>
                    <a:lnTo>
                      <a:pt x="92459" y="212789"/>
                    </a:lnTo>
                    <a:lnTo>
                      <a:pt x="124901" y="180346"/>
                    </a:lnTo>
                    <a:lnTo>
                      <a:pt x="187928" y="243373"/>
                    </a:lnTo>
                    <a:lnTo>
                      <a:pt x="317011" y="114300"/>
                    </a:lnTo>
                    <a:lnTo>
                      <a:pt x="349453" y="146742"/>
                    </a:lnTo>
                    <a:close/>
                  </a:path>
                </a:pathLst>
              </a:custGeom>
              <a:solidFill>
                <a:srgbClr val="C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56" name="Picture 55" descr="A person lifting a tire&#10;&#10;Description automatically generated" hidden="1">
            <a:extLst>
              <a:ext uri="{FF2B5EF4-FFF2-40B4-BE49-F238E27FC236}">
                <a16:creationId xmlns:a16="http://schemas.microsoft.com/office/drawing/2014/main" id="{B60119C6-639D-8836-FF8C-83137E2069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0709" y="0"/>
            <a:ext cx="5717690" cy="6858000"/>
          </a:xfrm>
          <a:prstGeom prst="rect">
            <a:avLst/>
          </a:prstGeom>
        </p:spPr>
      </p:pic>
      <p:pic>
        <p:nvPicPr>
          <p:cNvPr id="5" name="Picture 4" descr="A person pushing a large rock&#10;&#10;Description automatically generated">
            <a:extLst>
              <a:ext uri="{FF2B5EF4-FFF2-40B4-BE49-F238E27FC236}">
                <a16:creationId xmlns:a16="http://schemas.microsoft.com/office/drawing/2014/main" id="{1DF97D40-F73E-880C-1600-7F67B01C74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1108"/>
            <a:ext cx="5246980" cy="74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69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6E03187-4ABF-2BC7-931B-1E074300E96D}"/>
              </a:ext>
            </a:extLst>
          </p:cNvPr>
          <p:cNvGrpSpPr/>
          <p:nvPr/>
        </p:nvGrpSpPr>
        <p:grpSpPr>
          <a:xfrm>
            <a:off x="5916613" y="420538"/>
            <a:ext cx="3606019" cy="1096260"/>
            <a:chOff x="467364" y="420538"/>
            <a:chExt cx="3606019" cy="10962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4180033-8EDA-14CF-92AB-83B22DF94484}"/>
                </a:ext>
              </a:extLst>
            </p:cNvPr>
            <p:cNvSpPr/>
            <p:nvPr/>
          </p:nvSpPr>
          <p:spPr>
            <a:xfrm>
              <a:off x="467364" y="861413"/>
              <a:ext cx="3605152" cy="528723"/>
            </a:xfrm>
            <a:prstGeom prst="rect">
              <a:avLst/>
            </a:prstGeom>
            <a:solidFill>
              <a:srgbClr val="AB1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/>
            </a:p>
          </p:txBody>
        </p:sp>
        <p:sp>
          <p:nvSpPr>
            <p:cNvPr id="45" name="Shape 121">
              <a:extLst>
                <a:ext uri="{FF2B5EF4-FFF2-40B4-BE49-F238E27FC236}">
                  <a16:creationId xmlns:a16="http://schemas.microsoft.com/office/drawing/2014/main" id="{EB41FACC-C6E0-EE14-B366-8ED09170E1FE}"/>
                </a:ext>
              </a:extLst>
            </p:cNvPr>
            <p:cNvSpPr/>
            <p:nvPr/>
          </p:nvSpPr>
          <p:spPr>
            <a:xfrm>
              <a:off x="468231" y="420538"/>
              <a:ext cx="3605152" cy="10962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:ma14="http://schemas.microsoft.com/office/mac/drawingml/2011/main" xmlns="" val="1"/>
              </a:ext>
            </a:extLst>
          </p:spPr>
          <p:txBody>
            <a:bodyPr wrap="none" lIns="25399" tIns="25399" rIns="25399" bIns="25399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2724" hangingPunct="0">
                <a:lnSpc>
                  <a:spcPct val="70000"/>
                </a:lnSpc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PUSH</a:t>
              </a:r>
            </a:p>
            <a:p>
              <a:pPr defTabSz="412724" hangingPunct="0">
                <a:lnSpc>
                  <a:spcPct val="70000"/>
                </a:lnSpc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MARKETING</a:t>
              </a:r>
              <a:endParaRPr sz="4800" b="1" kern="0" cap="all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oboto Black"/>
              </a:endParaRPr>
            </a:p>
          </p:txBody>
        </p:sp>
      </p:grpSp>
      <p:sp>
        <p:nvSpPr>
          <p:cNvPr id="38" name="Subtitle 2">
            <a:extLst>
              <a:ext uri="{FF2B5EF4-FFF2-40B4-BE49-F238E27FC236}">
                <a16:creationId xmlns:a16="http://schemas.microsoft.com/office/drawing/2014/main" id="{7BD46E82-4964-B85A-8AE3-DF84FB7E9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403" y="3281681"/>
            <a:ext cx="1463958" cy="375920"/>
          </a:xfrm>
        </p:spPr>
        <p:txBody>
          <a:bodyPr>
            <a:noAutofit/>
          </a:bodyPr>
          <a:lstStyle/>
          <a:p>
            <a:pPr algn="l"/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Quicker Results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1ED7A2-FEE9-9C58-1C5A-BB76F578A137}"/>
              </a:ext>
            </a:extLst>
          </p:cNvPr>
          <p:cNvSpPr txBox="1"/>
          <p:nvPr/>
        </p:nvSpPr>
        <p:spPr>
          <a:xfrm>
            <a:off x="5821235" y="1697640"/>
            <a:ext cx="5466525" cy="83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Push marketing, or outbound marketing, involves businesses actively promoting your products or services to a wide audience.</a:t>
            </a:r>
          </a:p>
        </p:txBody>
      </p:sp>
      <p:pic>
        <p:nvPicPr>
          <p:cNvPr id="56" name="Picture 55" descr="A person lifting a tire&#10;&#10;Description automatically generated" hidden="1">
            <a:extLst>
              <a:ext uri="{FF2B5EF4-FFF2-40B4-BE49-F238E27FC236}">
                <a16:creationId xmlns:a16="http://schemas.microsoft.com/office/drawing/2014/main" id="{B60119C6-639D-8836-FF8C-83137E2069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0709" y="0"/>
            <a:ext cx="5717690" cy="6858000"/>
          </a:xfrm>
          <a:prstGeom prst="rect">
            <a:avLst/>
          </a:prstGeom>
        </p:spPr>
      </p:pic>
      <p:pic>
        <p:nvPicPr>
          <p:cNvPr id="5" name="Picture 4" descr="A person pushing a large rock&#10;&#10;Description automatically generated">
            <a:extLst>
              <a:ext uri="{FF2B5EF4-FFF2-40B4-BE49-F238E27FC236}">
                <a16:creationId xmlns:a16="http://schemas.microsoft.com/office/drawing/2014/main" id="{1DF97D40-F73E-880C-1600-7F67B01C74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1108"/>
            <a:ext cx="5246980" cy="74391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0916C8-0FAE-C135-9404-6BE068CB0102}"/>
              </a:ext>
            </a:extLst>
          </p:cNvPr>
          <p:cNvGrpSpPr/>
          <p:nvPr/>
        </p:nvGrpSpPr>
        <p:grpSpPr>
          <a:xfrm>
            <a:off x="5912583" y="3325938"/>
            <a:ext cx="199173" cy="216748"/>
            <a:chOff x="483999" y="2631555"/>
            <a:chExt cx="253319" cy="2533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5D0C267-2F8F-02AD-9EC2-791562DB4676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41B0922-6BAB-A743-3A6C-25E37A6535CB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AB46604-5FA3-439C-ECA8-9482B9FD7B43}"/>
              </a:ext>
            </a:extLst>
          </p:cNvPr>
          <p:cNvSpPr txBox="1"/>
          <p:nvPr/>
        </p:nvSpPr>
        <p:spPr>
          <a:xfrm>
            <a:off x="5831840" y="2804160"/>
            <a:ext cx="1899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Benefits: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547E823-F8EE-B498-DAAF-50ECE037F53E}"/>
              </a:ext>
            </a:extLst>
          </p:cNvPr>
          <p:cNvSpPr txBox="1">
            <a:spLocks/>
          </p:cNvSpPr>
          <p:nvPr/>
        </p:nvSpPr>
        <p:spPr>
          <a:xfrm>
            <a:off x="6115402" y="3667760"/>
            <a:ext cx="2043077" cy="436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Controlled Messaging</a:t>
            </a:r>
          </a:p>
          <a:p>
            <a:br>
              <a:rPr lang="en-IN" sz="1100" dirty="0"/>
            </a:br>
            <a:endParaRPr lang="en-IN" sz="1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9DAEDDF-70D8-A4AB-A592-5902C11BC814}"/>
              </a:ext>
            </a:extLst>
          </p:cNvPr>
          <p:cNvSpPr txBox="1">
            <a:spLocks/>
          </p:cNvSpPr>
          <p:nvPr/>
        </p:nvSpPr>
        <p:spPr>
          <a:xfrm>
            <a:off x="6125563" y="4064001"/>
            <a:ext cx="1463958" cy="375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Broad Reach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61C86FA-B335-D405-ADB2-465BCC5A2B22}"/>
              </a:ext>
            </a:extLst>
          </p:cNvPr>
          <p:cNvSpPr txBox="1">
            <a:spLocks/>
          </p:cNvSpPr>
          <p:nvPr/>
        </p:nvSpPr>
        <p:spPr>
          <a:xfrm>
            <a:off x="6115402" y="4450080"/>
            <a:ext cx="1850037" cy="406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Direct Sales Impact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E9F823F-EC4F-819E-06FA-1D6230F3D161}"/>
              </a:ext>
            </a:extLst>
          </p:cNvPr>
          <p:cNvSpPr txBox="1">
            <a:spLocks/>
          </p:cNvSpPr>
          <p:nvPr/>
        </p:nvSpPr>
        <p:spPr>
          <a:xfrm>
            <a:off x="6125562" y="4826000"/>
            <a:ext cx="1850037" cy="406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Quick Results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0FC287-0575-8625-BCA0-CFC169702D61}"/>
              </a:ext>
            </a:extLst>
          </p:cNvPr>
          <p:cNvGrpSpPr/>
          <p:nvPr/>
        </p:nvGrpSpPr>
        <p:grpSpPr>
          <a:xfrm>
            <a:off x="5912583" y="3712018"/>
            <a:ext cx="199173" cy="216748"/>
            <a:chOff x="483999" y="2631555"/>
            <a:chExt cx="253319" cy="25332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AEB112C-4833-7656-412C-B986733388CB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464B820-A9C9-BD76-2E90-22963E0D76D8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63EBF6-FD58-1525-1A16-4BC1277034F3}"/>
              </a:ext>
            </a:extLst>
          </p:cNvPr>
          <p:cNvGrpSpPr/>
          <p:nvPr/>
        </p:nvGrpSpPr>
        <p:grpSpPr>
          <a:xfrm>
            <a:off x="5912583" y="4098098"/>
            <a:ext cx="199173" cy="216748"/>
            <a:chOff x="483999" y="2631555"/>
            <a:chExt cx="253319" cy="25332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7C31BA9-B911-BC4A-3186-B16819BA5B0B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37BC33D-E6C9-4E0C-FB74-BDA0AE17EDF4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41D89F-AB69-EA54-95A4-F5F3483E87A9}"/>
              </a:ext>
            </a:extLst>
          </p:cNvPr>
          <p:cNvGrpSpPr/>
          <p:nvPr/>
        </p:nvGrpSpPr>
        <p:grpSpPr>
          <a:xfrm>
            <a:off x="5922743" y="4494338"/>
            <a:ext cx="199173" cy="216748"/>
            <a:chOff x="483999" y="2631555"/>
            <a:chExt cx="253319" cy="25332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E3152BD-057F-4044-ABE5-D94A90F3E26E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7607A54-796D-80F1-CEC5-109237D2B2DC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EF37F0-6462-79C2-7B8F-C5B85518499B}"/>
              </a:ext>
            </a:extLst>
          </p:cNvPr>
          <p:cNvGrpSpPr/>
          <p:nvPr/>
        </p:nvGrpSpPr>
        <p:grpSpPr>
          <a:xfrm>
            <a:off x="5932903" y="4860098"/>
            <a:ext cx="199173" cy="216748"/>
            <a:chOff x="483999" y="2631555"/>
            <a:chExt cx="253319" cy="25332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B89F750-8B34-FBAB-BFEB-095BE2E8D5CC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139603E-5B4E-2AFC-6921-4AFAA18971BE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Subtitle 2">
            <a:extLst>
              <a:ext uri="{FF2B5EF4-FFF2-40B4-BE49-F238E27FC236}">
                <a16:creationId xmlns:a16="http://schemas.microsoft.com/office/drawing/2014/main" id="{712A1787-337F-3FCB-042D-9B9B46B3C826}"/>
              </a:ext>
            </a:extLst>
          </p:cNvPr>
          <p:cNvSpPr txBox="1">
            <a:spLocks/>
          </p:cNvSpPr>
          <p:nvPr/>
        </p:nvSpPr>
        <p:spPr>
          <a:xfrm>
            <a:off x="9112602" y="3230880"/>
            <a:ext cx="2164997" cy="38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Advertising Campaigns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AEC3C4-CFA5-DDAD-B635-421E42931820}"/>
              </a:ext>
            </a:extLst>
          </p:cNvPr>
          <p:cNvGrpSpPr/>
          <p:nvPr/>
        </p:nvGrpSpPr>
        <p:grpSpPr>
          <a:xfrm>
            <a:off x="8909783" y="3285298"/>
            <a:ext cx="199173" cy="216748"/>
            <a:chOff x="483999" y="2631555"/>
            <a:chExt cx="253319" cy="25332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430D9F7-5573-3301-225D-871B05ED3C56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3310384-D261-96AF-C200-EB68204B4E55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AC66436-03FC-559D-CE22-890F62CD30B3}"/>
              </a:ext>
            </a:extLst>
          </p:cNvPr>
          <p:cNvSpPr txBox="1"/>
          <p:nvPr/>
        </p:nvSpPr>
        <p:spPr>
          <a:xfrm>
            <a:off x="8829040" y="2783840"/>
            <a:ext cx="1899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Focus Areas: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0F21B461-C919-D56B-D766-A2F2053559FB}"/>
              </a:ext>
            </a:extLst>
          </p:cNvPr>
          <p:cNvSpPr txBox="1">
            <a:spLocks/>
          </p:cNvSpPr>
          <p:nvPr/>
        </p:nvSpPr>
        <p:spPr>
          <a:xfrm>
            <a:off x="9112602" y="3627120"/>
            <a:ext cx="2043077" cy="436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Sales Promotions</a:t>
            </a:r>
          </a:p>
          <a:p>
            <a:br>
              <a:rPr lang="en-IN" sz="1100" dirty="0"/>
            </a:br>
            <a:endParaRPr lang="en-IN" sz="1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4464CB9-89ED-D542-D42D-501BF2649110}"/>
              </a:ext>
            </a:extLst>
          </p:cNvPr>
          <p:cNvSpPr txBox="1">
            <a:spLocks/>
          </p:cNvSpPr>
          <p:nvPr/>
        </p:nvSpPr>
        <p:spPr>
          <a:xfrm>
            <a:off x="9122762" y="4013200"/>
            <a:ext cx="1880517" cy="38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Outreach Programs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DE0A1FA1-E127-F1AD-A34A-0575DB1BA72B}"/>
              </a:ext>
            </a:extLst>
          </p:cNvPr>
          <p:cNvSpPr txBox="1">
            <a:spLocks/>
          </p:cNvSpPr>
          <p:nvPr/>
        </p:nvSpPr>
        <p:spPr>
          <a:xfrm>
            <a:off x="9112602" y="4409440"/>
            <a:ext cx="2398678" cy="406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Trade Shows and Events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D754F104-B977-344E-60F7-8FF80355A930}"/>
              </a:ext>
            </a:extLst>
          </p:cNvPr>
          <p:cNvSpPr txBox="1">
            <a:spLocks/>
          </p:cNvSpPr>
          <p:nvPr/>
        </p:nvSpPr>
        <p:spPr>
          <a:xfrm>
            <a:off x="9122762" y="4785360"/>
            <a:ext cx="1850037" cy="406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Email Blasts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5268488-5F49-5596-FAC4-B1C434CE4883}"/>
              </a:ext>
            </a:extLst>
          </p:cNvPr>
          <p:cNvGrpSpPr/>
          <p:nvPr/>
        </p:nvGrpSpPr>
        <p:grpSpPr>
          <a:xfrm>
            <a:off x="8909783" y="3671378"/>
            <a:ext cx="199173" cy="216748"/>
            <a:chOff x="483999" y="2631555"/>
            <a:chExt cx="253319" cy="25332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9C3BAA6-3028-273E-21EC-157EF6A06C15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50B4353-C2D7-748F-3827-FFE7B653CABF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EAAB43-3D8F-B557-9FBB-1962970F56F6}"/>
              </a:ext>
            </a:extLst>
          </p:cNvPr>
          <p:cNvGrpSpPr/>
          <p:nvPr/>
        </p:nvGrpSpPr>
        <p:grpSpPr>
          <a:xfrm>
            <a:off x="8909783" y="4057458"/>
            <a:ext cx="199173" cy="216748"/>
            <a:chOff x="483999" y="2631555"/>
            <a:chExt cx="253319" cy="25332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C288FF0-5C78-96A0-CBA2-245525767E83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FEAB144-914E-8DBB-15E6-470F4AE9AB4C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BCF2BEF-4452-8E2D-6175-7B58487584EC}"/>
              </a:ext>
            </a:extLst>
          </p:cNvPr>
          <p:cNvGrpSpPr/>
          <p:nvPr/>
        </p:nvGrpSpPr>
        <p:grpSpPr>
          <a:xfrm>
            <a:off x="8919943" y="4453698"/>
            <a:ext cx="199173" cy="216748"/>
            <a:chOff x="483999" y="2631555"/>
            <a:chExt cx="253319" cy="25332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01183C2-1B27-F078-596F-EE868FC63544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DD4B641-EBE1-B0AC-02EA-E6BD77A921B0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CA5BC63-658F-5C76-6ACD-A089165BD2F9}"/>
              </a:ext>
            </a:extLst>
          </p:cNvPr>
          <p:cNvGrpSpPr/>
          <p:nvPr/>
        </p:nvGrpSpPr>
        <p:grpSpPr>
          <a:xfrm>
            <a:off x="8930103" y="4819458"/>
            <a:ext cx="199173" cy="216748"/>
            <a:chOff x="483999" y="2631555"/>
            <a:chExt cx="253319" cy="25332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1F93AD2-2E6E-A72D-5EEB-FD567C4EF140}"/>
                </a:ext>
              </a:extLst>
            </p:cNvPr>
            <p:cNvSpPr/>
            <p:nvPr/>
          </p:nvSpPr>
          <p:spPr>
            <a:xfrm>
              <a:off x="513748" y="2661304"/>
              <a:ext cx="193821" cy="193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0A08DEE-5306-4B5E-FCE8-1BD6EC772B9B}"/>
                </a:ext>
              </a:extLst>
            </p:cNvPr>
            <p:cNvSpPr/>
            <p:nvPr/>
          </p:nvSpPr>
          <p:spPr>
            <a:xfrm>
              <a:off x="483999" y="2631555"/>
              <a:ext cx="253319" cy="253320"/>
            </a:xfrm>
            <a:custGeom>
              <a:avLst/>
              <a:gdLst>
                <a:gd name="connsiteX0" fmla="*/ 219075 w 438149"/>
                <a:gd name="connsiteY0" fmla="*/ 0 h 438150"/>
                <a:gd name="connsiteX1" fmla="*/ 0 w 438149"/>
                <a:gd name="connsiteY1" fmla="*/ 219075 h 438150"/>
                <a:gd name="connsiteX2" fmla="*/ 219075 w 438149"/>
                <a:gd name="connsiteY2" fmla="*/ 438150 h 438150"/>
                <a:gd name="connsiteX3" fmla="*/ 438150 w 438149"/>
                <a:gd name="connsiteY3" fmla="*/ 219075 h 438150"/>
                <a:gd name="connsiteX4" fmla="*/ 219075 w 438149"/>
                <a:gd name="connsiteY4" fmla="*/ 0 h 438150"/>
                <a:gd name="connsiteX5" fmla="*/ 187928 w 438149"/>
                <a:gd name="connsiteY5" fmla="*/ 308267 h 438150"/>
                <a:gd name="connsiteX6" fmla="*/ 92459 w 438149"/>
                <a:gd name="connsiteY6" fmla="*/ 212789 h 438150"/>
                <a:gd name="connsiteX7" fmla="*/ 124901 w 438149"/>
                <a:gd name="connsiteY7" fmla="*/ 180346 h 438150"/>
                <a:gd name="connsiteX8" fmla="*/ 187928 w 438149"/>
                <a:gd name="connsiteY8" fmla="*/ 243373 h 438150"/>
                <a:gd name="connsiteX9" fmla="*/ 317011 w 438149"/>
                <a:gd name="connsiteY9" fmla="*/ 114300 h 438150"/>
                <a:gd name="connsiteX10" fmla="*/ 349453 w 438149"/>
                <a:gd name="connsiteY10" fmla="*/ 1467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149" h="438150">
                  <a:moveTo>
                    <a:pt x="219075" y="0"/>
                  </a:moveTo>
                  <a:cubicBezTo>
                    <a:pt x="98084" y="0"/>
                    <a:pt x="0" y="98084"/>
                    <a:pt x="0" y="219075"/>
                  </a:cubicBezTo>
                  <a:cubicBezTo>
                    <a:pt x="0" y="340066"/>
                    <a:pt x="98084" y="438150"/>
                    <a:pt x="219075" y="438150"/>
                  </a:cubicBezTo>
                  <a:cubicBezTo>
                    <a:pt x="340067" y="438150"/>
                    <a:pt x="438150" y="340066"/>
                    <a:pt x="438150" y="219075"/>
                  </a:cubicBezTo>
                  <a:cubicBezTo>
                    <a:pt x="438014" y="98140"/>
                    <a:pt x="340010" y="136"/>
                    <a:pt x="219075" y="0"/>
                  </a:cubicBezTo>
                  <a:close/>
                  <a:moveTo>
                    <a:pt x="187928" y="308267"/>
                  </a:moveTo>
                  <a:lnTo>
                    <a:pt x="92459" y="212789"/>
                  </a:lnTo>
                  <a:lnTo>
                    <a:pt x="124901" y="180346"/>
                  </a:lnTo>
                  <a:lnTo>
                    <a:pt x="187928" y="243373"/>
                  </a:lnTo>
                  <a:lnTo>
                    <a:pt x="317011" y="114300"/>
                  </a:lnTo>
                  <a:lnTo>
                    <a:pt x="349453" y="14674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5463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9D59B0E-E298-E11C-278E-77F18E745F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773" b="7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Placeholder 3">
            <a:extLst>
              <a:ext uri="{FF2B5EF4-FFF2-40B4-BE49-F238E27FC236}">
                <a16:creationId xmlns:a16="http://schemas.microsoft.com/office/drawing/2014/main" id="{BAB46B2B-F2EB-FD6E-65D0-074DC7F23F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10" y="533486"/>
            <a:ext cx="10763501" cy="576361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A6FFB17-0906-EB40-0951-AD508598EB28}"/>
              </a:ext>
            </a:extLst>
          </p:cNvPr>
          <p:cNvSpPr/>
          <p:nvPr/>
        </p:nvSpPr>
        <p:spPr>
          <a:xfrm>
            <a:off x="698526" y="517790"/>
            <a:ext cx="10764468" cy="57614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CF33F9-03F3-9A0E-4F17-9E6A025A79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24" b="-7624"/>
          <a:stretch/>
        </p:blipFill>
        <p:spPr>
          <a:xfrm>
            <a:off x="1318287" y="1003429"/>
            <a:ext cx="9909555" cy="55741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D36447-5C8C-4EFA-904D-DDE594A0FF8A}"/>
              </a:ext>
            </a:extLst>
          </p:cNvPr>
          <p:cNvSpPr/>
          <p:nvPr/>
        </p:nvSpPr>
        <p:spPr>
          <a:xfrm>
            <a:off x="4126727" y="5465965"/>
            <a:ext cx="1359673" cy="521367"/>
          </a:xfrm>
          <a:prstGeom prst="rect">
            <a:avLst/>
          </a:prstGeom>
          <a:noFill/>
          <a:ln w="28575">
            <a:solidFill>
              <a:srgbClr val="D824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4EDABF-AF13-6D89-FE31-9FF5F6099B4E}"/>
              </a:ext>
            </a:extLst>
          </p:cNvPr>
          <p:cNvSpPr/>
          <p:nvPr/>
        </p:nvSpPr>
        <p:spPr>
          <a:xfrm>
            <a:off x="8325016" y="5465965"/>
            <a:ext cx="1359673" cy="521367"/>
          </a:xfrm>
          <a:prstGeom prst="rect">
            <a:avLst/>
          </a:prstGeom>
          <a:noFill/>
          <a:ln w="28575">
            <a:solidFill>
              <a:srgbClr val="D824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08CD13-BAD5-B65C-06F1-9978E9231E43}"/>
              </a:ext>
            </a:extLst>
          </p:cNvPr>
          <p:cNvSpPr/>
          <p:nvPr/>
        </p:nvSpPr>
        <p:spPr>
          <a:xfrm>
            <a:off x="9756250" y="5465965"/>
            <a:ext cx="1359673" cy="521367"/>
          </a:xfrm>
          <a:prstGeom prst="rect">
            <a:avLst/>
          </a:prstGeom>
          <a:noFill/>
          <a:ln w="28575">
            <a:solidFill>
              <a:srgbClr val="D824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F101FA-13CC-62ED-AE1E-EBC3B87A473D}"/>
              </a:ext>
            </a:extLst>
          </p:cNvPr>
          <p:cNvGrpSpPr/>
          <p:nvPr/>
        </p:nvGrpSpPr>
        <p:grpSpPr>
          <a:xfrm>
            <a:off x="2349661" y="682866"/>
            <a:ext cx="7492678" cy="652861"/>
            <a:chOff x="2349661" y="6146553"/>
            <a:chExt cx="7492678" cy="6528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B2DEA3-AB24-2C5F-69D1-064F1C9E5B1A}"/>
                </a:ext>
              </a:extLst>
            </p:cNvPr>
            <p:cNvSpPr/>
            <p:nvPr/>
          </p:nvSpPr>
          <p:spPr>
            <a:xfrm>
              <a:off x="3584820" y="6146553"/>
              <a:ext cx="4965700" cy="528723"/>
            </a:xfrm>
            <a:prstGeom prst="rect">
              <a:avLst/>
            </a:prstGeom>
            <a:solidFill>
              <a:srgbClr val="AB1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A71478-4F53-0AD2-E518-9834CB9D28FB}"/>
                </a:ext>
              </a:extLst>
            </p:cNvPr>
            <p:cNvSpPr txBox="1"/>
            <p:nvPr/>
          </p:nvSpPr>
          <p:spPr>
            <a:xfrm>
              <a:off x="2349661" y="6179180"/>
              <a:ext cx="7492678" cy="62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IN" sz="4800" b="1" cap="all" dirty="0">
                  <a:solidFill>
                    <a:schemeClr val="bg1"/>
                  </a:solidFill>
                  <a:latin typeface="Arial" panose="020B0604020202020204" pitchFamily="34" charset="0"/>
                  <a:ea typeface="Roboto Black"/>
                  <a:cs typeface="Arial" panose="020B0604020202020204" pitchFamily="34" charset="0"/>
                </a:rPr>
                <a:t>ADS &amp; RESULTS</a:t>
              </a:r>
              <a:endParaRPr lang="en-IN" sz="4800" b="1" cap="all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  <a:sym typeface="Roboto Black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DAE443A-2015-70EE-CA78-80E3F239CAD9}"/>
              </a:ext>
            </a:extLst>
          </p:cNvPr>
          <p:cNvSpPr txBox="1"/>
          <p:nvPr/>
        </p:nvSpPr>
        <p:spPr>
          <a:xfrm>
            <a:off x="2883526" y="6379287"/>
            <a:ext cx="6410467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 dirty="0">
                <a:solidFill>
                  <a:schemeClr val="bg1"/>
                </a:solidFill>
              </a:rPr>
              <a:t>Time Frame = 3 Days   | Leads = 166 | </a:t>
            </a:r>
          </a:p>
        </p:txBody>
      </p:sp>
    </p:spTree>
    <p:extLst>
      <p:ext uri="{BB962C8B-B14F-4D97-AF65-F5344CB8AC3E}">
        <p14:creationId xmlns:p14="http://schemas.microsoft.com/office/powerpoint/2010/main" val="3943611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71DE121-1503-47F2-9F1A-A5C0DB18AE68}"/>
              </a:ext>
            </a:extLst>
          </p:cNvPr>
          <p:cNvSpPr/>
          <p:nvPr/>
        </p:nvSpPr>
        <p:spPr>
          <a:xfrm>
            <a:off x="0" y="5139678"/>
            <a:ext cx="12192000" cy="17184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F831A4-2488-40F6-AE44-893B5F3AEC82}"/>
              </a:ext>
            </a:extLst>
          </p:cNvPr>
          <p:cNvSpPr/>
          <p:nvPr/>
        </p:nvSpPr>
        <p:spPr>
          <a:xfrm>
            <a:off x="190500" y="1968283"/>
            <a:ext cx="5905500" cy="1160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9F980D-A57A-4A9A-A1D4-21FA9DF42673}"/>
              </a:ext>
            </a:extLst>
          </p:cNvPr>
          <p:cNvSpPr txBox="1"/>
          <p:nvPr/>
        </p:nvSpPr>
        <p:spPr>
          <a:xfrm>
            <a:off x="6709173" y="2181322"/>
            <a:ext cx="4642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FableSquare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 digital marketing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design agency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use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tried and true digital marketing strategies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 high-quality leads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conversions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your business.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FE8F58-0606-4BE8-B813-54ED375FF4BF}"/>
              </a:ext>
            </a:extLst>
          </p:cNvPr>
          <p:cNvSpPr/>
          <p:nvPr/>
        </p:nvSpPr>
        <p:spPr>
          <a:xfrm>
            <a:off x="6662904" y="1076559"/>
            <a:ext cx="4642576" cy="600368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dirty="0"/>
          </a:p>
        </p:txBody>
      </p:sp>
      <p:sp>
        <p:nvSpPr>
          <p:cNvPr id="21" name="Shape 121">
            <a:extLst>
              <a:ext uri="{FF2B5EF4-FFF2-40B4-BE49-F238E27FC236}">
                <a16:creationId xmlns:a16="http://schemas.microsoft.com/office/drawing/2014/main" id="{037E07A8-4F53-4AC4-89E0-4C4096D83AC6}"/>
              </a:ext>
            </a:extLst>
          </p:cNvPr>
          <p:cNvSpPr/>
          <p:nvPr/>
        </p:nvSpPr>
        <p:spPr>
          <a:xfrm>
            <a:off x="6656555" y="629689"/>
            <a:ext cx="4695194" cy="1108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25399" tIns="25399" rIns="25399" bIns="25399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old" panose="00000800000000000000" pitchFamily="2" charset="0"/>
                <a:ea typeface="Roboto Black"/>
                <a:cs typeface="Arial" charset="0"/>
              </a:rPr>
              <a:t>ABOUT</a:t>
            </a:r>
          </a:p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 dirty="0">
                <a:solidFill>
                  <a:schemeClr val="bg1"/>
                </a:solidFill>
                <a:latin typeface="Montserrat Bold" panose="00000800000000000000" pitchFamily="2" charset="0"/>
                <a:cs typeface="Arial" charset="0"/>
                <a:sym typeface="Roboto Black"/>
              </a:rPr>
              <a:t>FABLESQUARE</a:t>
            </a:r>
            <a:endParaRPr sz="4800" b="1" kern="0" cap="all" spc="-150" dirty="0">
              <a:solidFill>
                <a:schemeClr val="bg1"/>
              </a:solidFill>
              <a:latin typeface="Montserrat Bold" panose="00000800000000000000" pitchFamily="2" charset="0"/>
              <a:cs typeface="Arial" charset="0"/>
              <a:sym typeface="Roboto Black"/>
            </a:endParaRPr>
          </a:p>
        </p:txBody>
      </p:sp>
      <p:sp>
        <p:nvSpPr>
          <p:cNvPr id="38" name="Прямоугольник 3">
            <a:extLst>
              <a:ext uri="{FF2B5EF4-FFF2-40B4-BE49-F238E27FC236}">
                <a16:creationId xmlns:a16="http://schemas.microsoft.com/office/drawing/2014/main" id="{F4E6BD84-788A-44F3-97FC-38BDC8A3F730}"/>
              </a:ext>
            </a:extLst>
          </p:cNvPr>
          <p:cNvSpPr/>
          <p:nvPr/>
        </p:nvSpPr>
        <p:spPr>
          <a:xfrm>
            <a:off x="1239967" y="5687822"/>
            <a:ext cx="2573231" cy="100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dirty="0"/>
          </a:p>
        </p:txBody>
      </p:sp>
      <p:sp>
        <p:nvSpPr>
          <p:cNvPr id="39" name="Прямоугольник 11">
            <a:extLst>
              <a:ext uri="{FF2B5EF4-FFF2-40B4-BE49-F238E27FC236}">
                <a16:creationId xmlns:a16="http://schemas.microsoft.com/office/drawing/2014/main" id="{8A8BA4EF-C155-4FDD-BEC2-E21FF9329D51}"/>
              </a:ext>
            </a:extLst>
          </p:cNvPr>
          <p:cNvSpPr/>
          <p:nvPr/>
        </p:nvSpPr>
        <p:spPr>
          <a:xfrm>
            <a:off x="8367733" y="5687822"/>
            <a:ext cx="2573232" cy="100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200" dirty="0"/>
          </a:p>
        </p:txBody>
      </p:sp>
      <p:sp>
        <p:nvSpPr>
          <p:cNvPr id="40" name="Прямоугольник 12">
            <a:extLst>
              <a:ext uri="{FF2B5EF4-FFF2-40B4-BE49-F238E27FC236}">
                <a16:creationId xmlns:a16="http://schemas.microsoft.com/office/drawing/2014/main" id="{4BE85E69-2761-4A3F-8599-EEE14A594AF2}"/>
              </a:ext>
            </a:extLst>
          </p:cNvPr>
          <p:cNvSpPr/>
          <p:nvPr/>
        </p:nvSpPr>
        <p:spPr>
          <a:xfrm>
            <a:off x="4763204" y="5687822"/>
            <a:ext cx="2573231" cy="100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8F5E57-C433-4105-B88F-F5F96B93E152}"/>
              </a:ext>
            </a:extLst>
          </p:cNvPr>
          <p:cNvSpPr txBox="1"/>
          <p:nvPr/>
        </p:nvSpPr>
        <p:spPr>
          <a:xfrm>
            <a:off x="1271712" y="5785581"/>
            <a:ext cx="2506015" cy="813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700"/>
              </a:lnSpc>
              <a:defRPr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9+</a:t>
            </a:r>
          </a:p>
          <a:p>
            <a:pPr algn="ctr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YEARS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8C107B-F8CB-484E-AC62-2A144848A286}"/>
              </a:ext>
            </a:extLst>
          </p:cNvPr>
          <p:cNvSpPr txBox="1"/>
          <p:nvPr/>
        </p:nvSpPr>
        <p:spPr>
          <a:xfrm>
            <a:off x="4826694" y="5604879"/>
            <a:ext cx="25060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320+</a:t>
            </a:r>
          </a:p>
          <a:p>
            <a:pPr algn="ctr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D5E3C6-2D5E-480A-84E5-E944A795D5E7}"/>
              </a:ext>
            </a:extLst>
          </p:cNvPr>
          <p:cNvSpPr txBox="1"/>
          <p:nvPr/>
        </p:nvSpPr>
        <p:spPr>
          <a:xfrm>
            <a:off x="8383605" y="5674158"/>
            <a:ext cx="25060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1000+</a:t>
            </a:r>
          </a:p>
          <a:p>
            <a:pPr algn="ctr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PROJECTS</a:t>
            </a:r>
          </a:p>
        </p:txBody>
      </p:sp>
      <p:sp>
        <p:nvSpPr>
          <p:cNvPr id="44" name="Прямоугольник 30">
            <a:extLst>
              <a:ext uri="{FF2B5EF4-FFF2-40B4-BE49-F238E27FC236}">
                <a16:creationId xmlns:a16="http://schemas.microsoft.com/office/drawing/2014/main" id="{ED71B64B-4010-436B-A5DE-8912C0B1F947}"/>
              </a:ext>
            </a:extLst>
          </p:cNvPr>
          <p:cNvSpPr/>
          <p:nvPr/>
        </p:nvSpPr>
        <p:spPr>
          <a:xfrm rot="16200000">
            <a:off x="2486155" y="4336875"/>
            <a:ext cx="80860" cy="2573235"/>
          </a:xfrm>
          <a:prstGeom prst="rect">
            <a:avLst/>
          </a:prstGeom>
          <a:solidFill>
            <a:srgbClr val="D824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13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31">
            <a:extLst>
              <a:ext uri="{FF2B5EF4-FFF2-40B4-BE49-F238E27FC236}">
                <a16:creationId xmlns:a16="http://schemas.microsoft.com/office/drawing/2014/main" id="{21CD8413-97DD-4779-AEB7-3F55448BC9CF}"/>
              </a:ext>
            </a:extLst>
          </p:cNvPr>
          <p:cNvSpPr/>
          <p:nvPr/>
        </p:nvSpPr>
        <p:spPr>
          <a:xfrm rot="16200000">
            <a:off x="6009392" y="4336875"/>
            <a:ext cx="80860" cy="2573235"/>
          </a:xfrm>
          <a:prstGeom prst="rect">
            <a:avLst/>
          </a:prstGeom>
          <a:solidFill>
            <a:srgbClr val="D824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13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32">
            <a:extLst>
              <a:ext uri="{FF2B5EF4-FFF2-40B4-BE49-F238E27FC236}">
                <a16:creationId xmlns:a16="http://schemas.microsoft.com/office/drawing/2014/main" id="{13EB30CA-D32E-4E04-965E-E6C35D7E87B0}"/>
              </a:ext>
            </a:extLst>
          </p:cNvPr>
          <p:cNvSpPr/>
          <p:nvPr/>
        </p:nvSpPr>
        <p:spPr>
          <a:xfrm rot="16200000">
            <a:off x="9613920" y="4336875"/>
            <a:ext cx="80858" cy="2573232"/>
          </a:xfrm>
          <a:prstGeom prst="rect">
            <a:avLst/>
          </a:prstGeom>
          <a:solidFill>
            <a:srgbClr val="D824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13" dirty="0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1681361B-5165-B7D6-9448-1D9AE55E5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73" y="399914"/>
            <a:ext cx="4086447" cy="407153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8086BBD-7C02-7EB6-21FD-9E48AB65577E}"/>
              </a:ext>
            </a:extLst>
          </p:cNvPr>
          <p:cNvCxnSpPr/>
          <p:nvPr/>
        </p:nvCxnSpPr>
        <p:spPr>
          <a:xfrm>
            <a:off x="0" y="5139678"/>
            <a:ext cx="12192000" cy="0"/>
          </a:xfrm>
          <a:prstGeom prst="line">
            <a:avLst/>
          </a:prstGeom>
          <a:ln w="28575">
            <a:solidFill>
              <a:srgbClr val="D82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44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 animBg="1"/>
      <p:bldP spid="45" grpId="0" animBg="1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EEFCBFD-6883-47FD-8D6A-36A0750A213B}"/>
              </a:ext>
            </a:extLst>
          </p:cNvPr>
          <p:cNvSpPr/>
          <p:nvPr/>
        </p:nvSpPr>
        <p:spPr>
          <a:xfrm>
            <a:off x="762000" y="863166"/>
            <a:ext cx="3483268" cy="528723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20" name="Shape 121">
            <a:extLst>
              <a:ext uri="{FF2B5EF4-FFF2-40B4-BE49-F238E27FC236}">
                <a16:creationId xmlns:a16="http://schemas.microsoft.com/office/drawing/2014/main" id="{2BCE15A4-F523-4972-A024-1AB38D832F7B}"/>
              </a:ext>
            </a:extLst>
          </p:cNvPr>
          <p:cNvSpPr/>
          <p:nvPr/>
        </p:nvSpPr>
        <p:spPr>
          <a:xfrm>
            <a:off x="776372" y="422290"/>
            <a:ext cx="3468896" cy="109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none" lIns="25399" tIns="25399" rIns="25399" bIns="25399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>
                <a:solidFill>
                  <a:schemeClr val="bg1"/>
                </a:solidFill>
                <a:latin typeface="Arial" charset="0"/>
                <a:ea typeface="Roboto Black"/>
                <a:cs typeface="Arial" charset="0"/>
              </a:rPr>
              <a:t>WEBSITE</a:t>
            </a:r>
          </a:p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>
                <a:solidFill>
                  <a:schemeClr val="bg1"/>
                </a:solidFill>
                <a:latin typeface="Arial" charset="0"/>
                <a:cs typeface="Arial" charset="0"/>
                <a:sym typeface="Roboto Black"/>
              </a:rPr>
              <a:t>FUNCTIONs</a:t>
            </a:r>
            <a:endParaRPr sz="4800" b="1" kern="0" cap="all" spc="-150">
              <a:solidFill>
                <a:schemeClr val="bg1"/>
              </a:solidFill>
              <a:latin typeface="Arial" charset="0"/>
              <a:cs typeface="Arial" charset="0"/>
              <a:sym typeface="Roboto Black"/>
            </a:endParaRPr>
          </a:p>
        </p:txBody>
      </p:sp>
      <p:sp>
        <p:nvSpPr>
          <p:cNvPr id="21" name="Shape 125">
            <a:extLst>
              <a:ext uri="{FF2B5EF4-FFF2-40B4-BE49-F238E27FC236}">
                <a16:creationId xmlns:a16="http://schemas.microsoft.com/office/drawing/2014/main" id="{E94465AC-9686-4BF7-9003-5DDD8F388867}"/>
              </a:ext>
            </a:extLst>
          </p:cNvPr>
          <p:cNvSpPr/>
          <p:nvPr/>
        </p:nvSpPr>
        <p:spPr>
          <a:xfrm>
            <a:off x="874136" y="1859658"/>
            <a:ext cx="3969629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3" rIns="22853">
            <a:spAutoFit/>
          </a:bodyPr>
          <a:lstStyle/>
          <a:p>
            <a:r>
              <a:rPr lang="en-IN" sz="1400">
                <a:solidFill>
                  <a:schemeClr val="bg1"/>
                </a:solidFill>
              </a:rPr>
              <a:t>Unique functionality is a broad as a concept. </a:t>
            </a:r>
          </a:p>
          <a:p>
            <a:r>
              <a:rPr lang="en-IN" sz="1400">
                <a:solidFill>
                  <a:schemeClr val="bg1"/>
                </a:solidFill>
              </a:rPr>
              <a:t>This can be anything from front-end design functions, such as having animations on buttons or icons, to ecommerce functionality, opt-ins and popups etc.</a:t>
            </a:r>
          </a:p>
          <a:p>
            <a:endParaRPr lang="en-IN" sz="1400">
              <a:solidFill>
                <a:schemeClr val="bg1"/>
              </a:solidFill>
            </a:endParaRPr>
          </a:p>
          <a:p>
            <a:r>
              <a:rPr lang="en-IN" sz="1400">
                <a:solidFill>
                  <a:schemeClr val="bg1"/>
                </a:solidFill>
              </a:rPr>
              <a:t>A simple explanation is, the more functionalities you need the site to perform, the more the investment into the website.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F7EF7-1127-469D-9A40-B927A98A94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-73772"/>
            <a:ext cx="12188825" cy="69378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9B5340-3F7F-4DEE-BF0E-5E7685EFB377}"/>
              </a:ext>
            </a:extLst>
          </p:cNvPr>
          <p:cNvSpPr/>
          <p:nvPr/>
        </p:nvSpPr>
        <p:spPr>
          <a:xfrm>
            <a:off x="1589" y="289406"/>
            <a:ext cx="45707" cy="6279188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9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493E19-70E1-3124-2FA2-96F1DDC86B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935" y="64950"/>
            <a:ext cx="4857818" cy="3364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82214B-4285-70A1-9E96-542CFA803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7149" y="64950"/>
            <a:ext cx="4518292" cy="51991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5B2119-FA78-64E9-CA55-6AE3D1167F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615" y="3630298"/>
            <a:ext cx="4763339" cy="3032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D3E670-EE04-002C-F60E-62C1A9ED624F}"/>
              </a:ext>
            </a:extLst>
          </p:cNvPr>
          <p:cNvSpPr txBox="1"/>
          <p:nvPr/>
        </p:nvSpPr>
        <p:spPr>
          <a:xfrm>
            <a:off x="5291061" y="5507665"/>
            <a:ext cx="6410467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 dirty="0">
                <a:solidFill>
                  <a:schemeClr val="bg1"/>
                </a:solidFill>
              </a:rPr>
              <a:t>Time Frame </a:t>
            </a:r>
            <a:r>
              <a:rPr lang="en-IN">
                <a:solidFill>
                  <a:schemeClr val="bg1"/>
                </a:solidFill>
              </a:rPr>
              <a:t>= 14 </a:t>
            </a:r>
            <a:r>
              <a:rPr lang="en-IN" dirty="0">
                <a:solidFill>
                  <a:schemeClr val="bg1"/>
                </a:solidFill>
              </a:rPr>
              <a:t>Days   | Leads = </a:t>
            </a:r>
            <a:r>
              <a:rPr lang="en-IN">
                <a:solidFill>
                  <a:schemeClr val="bg1"/>
                </a:solidFill>
              </a:rPr>
              <a:t>7000 Attendees | 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35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25">
            <a:extLst>
              <a:ext uri="{FF2B5EF4-FFF2-40B4-BE49-F238E27FC236}">
                <a16:creationId xmlns:a16="http://schemas.microsoft.com/office/drawing/2014/main" id="{E94465AC-9686-4BF7-9003-5DDD8F388867}"/>
              </a:ext>
            </a:extLst>
          </p:cNvPr>
          <p:cNvSpPr/>
          <p:nvPr/>
        </p:nvSpPr>
        <p:spPr>
          <a:xfrm>
            <a:off x="874136" y="1859658"/>
            <a:ext cx="3969629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3" rIns="22853">
            <a:spAutoFit/>
          </a:bodyPr>
          <a:lstStyle/>
          <a:p>
            <a:r>
              <a:rPr lang="en-IN" sz="1400">
                <a:solidFill>
                  <a:schemeClr val="bg1"/>
                </a:solidFill>
              </a:rPr>
              <a:t>Unique functionality is a broad as a concept. </a:t>
            </a:r>
          </a:p>
          <a:p>
            <a:r>
              <a:rPr lang="en-IN" sz="1400">
                <a:solidFill>
                  <a:schemeClr val="bg1"/>
                </a:solidFill>
              </a:rPr>
              <a:t>This can be anything from front-end design functions, such as having animations on buttons or icons, to ecommerce functionality, opt-ins and popups etc.</a:t>
            </a:r>
          </a:p>
          <a:p>
            <a:endParaRPr lang="en-IN" sz="1400">
              <a:solidFill>
                <a:schemeClr val="bg1"/>
              </a:solidFill>
            </a:endParaRPr>
          </a:p>
          <a:p>
            <a:r>
              <a:rPr lang="en-IN" sz="1400">
                <a:solidFill>
                  <a:schemeClr val="bg1"/>
                </a:solidFill>
              </a:rPr>
              <a:t>A simple explanation is, the more functionalities you need the site to perform, the more the investment into the website.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F7EF7-1127-469D-9A40-B927A98A94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-39918"/>
            <a:ext cx="12188825" cy="69378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9B5340-3F7F-4DEE-BF0E-5E7685EFB377}"/>
              </a:ext>
            </a:extLst>
          </p:cNvPr>
          <p:cNvSpPr/>
          <p:nvPr/>
        </p:nvSpPr>
        <p:spPr>
          <a:xfrm>
            <a:off x="1589" y="289406"/>
            <a:ext cx="45707" cy="6279188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99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87AD45-282E-5FFC-B0A3-D34B8BCE9E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7871" y="3893946"/>
            <a:ext cx="2916258" cy="2916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32063-D68E-B5F9-3AE1-D701997A02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7871" y="873125"/>
            <a:ext cx="2916258" cy="2916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7D0117-92A3-F8E2-211A-53366CCE47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3448" y="873080"/>
            <a:ext cx="2916258" cy="29162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58D16D9-F1CA-3151-4658-99CE93CEEE2B}"/>
              </a:ext>
            </a:extLst>
          </p:cNvPr>
          <p:cNvGrpSpPr/>
          <p:nvPr/>
        </p:nvGrpSpPr>
        <p:grpSpPr>
          <a:xfrm>
            <a:off x="7923448" y="3862773"/>
            <a:ext cx="2916258" cy="2953467"/>
            <a:chOff x="9011701" y="3369090"/>
            <a:chExt cx="2916258" cy="29534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B77CFA-0775-EE41-4AD4-E7CC8F2EFA61}"/>
                </a:ext>
              </a:extLst>
            </p:cNvPr>
            <p:cNvSpPr/>
            <p:nvPr/>
          </p:nvSpPr>
          <p:spPr>
            <a:xfrm flipV="1">
              <a:off x="9011701" y="6276838"/>
              <a:ext cx="2916258" cy="45719"/>
            </a:xfrm>
            <a:prstGeom prst="rect">
              <a:avLst/>
            </a:prstGeom>
            <a:solidFill>
              <a:srgbClr val="0A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1CB7C7-5D0F-8ED4-5930-7D7388542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1701" y="3369090"/>
              <a:ext cx="2916258" cy="291625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F445B73-C02E-1899-42C0-5A9D3F87AF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504" y="3883555"/>
            <a:ext cx="2916258" cy="29162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5957C9-2A54-A725-037F-FB7FD5CD38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504" y="873105"/>
            <a:ext cx="2916258" cy="29162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B49E13-86E9-A188-AEDA-98F7C7684EAA}"/>
              </a:ext>
            </a:extLst>
          </p:cNvPr>
          <p:cNvSpPr/>
          <p:nvPr/>
        </p:nvSpPr>
        <p:spPr>
          <a:xfrm>
            <a:off x="6961908" y="160935"/>
            <a:ext cx="2067791" cy="528723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F7A89-4DC2-77F1-8057-1243D745F02F}"/>
              </a:ext>
            </a:extLst>
          </p:cNvPr>
          <p:cNvSpPr txBox="1">
            <a:spLocks/>
          </p:cNvSpPr>
          <p:nvPr/>
        </p:nvSpPr>
        <p:spPr>
          <a:xfrm>
            <a:off x="2294747" y="204201"/>
            <a:ext cx="7826724" cy="9613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  <a:spcBef>
                <a:spcPts val="0"/>
              </a:spcBef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cap="all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  <a:sym typeface="Roboto Black"/>
              </a:rPr>
              <a:t>Social media posts</a:t>
            </a:r>
          </a:p>
        </p:txBody>
      </p:sp>
    </p:spTree>
    <p:extLst>
      <p:ext uri="{BB962C8B-B14F-4D97-AF65-F5344CB8AC3E}">
        <p14:creationId xmlns:p14="http://schemas.microsoft.com/office/powerpoint/2010/main" val="3720440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croll of a document&#10;&#10;Description automatically generated">
            <a:extLst>
              <a:ext uri="{FF2B5EF4-FFF2-40B4-BE49-F238E27FC236}">
                <a16:creationId xmlns:a16="http://schemas.microsoft.com/office/drawing/2014/main" id="{CBE1B2E6-A61F-267F-8837-D0E21D052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693" y="-1"/>
            <a:ext cx="12376298" cy="69618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B9514F-9911-CD21-A030-483EE918CE5A}"/>
              </a:ext>
            </a:extLst>
          </p:cNvPr>
          <p:cNvSpPr/>
          <p:nvPr/>
        </p:nvSpPr>
        <p:spPr>
          <a:xfrm>
            <a:off x="713766" y="524206"/>
            <a:ext cx="10764468" cy="576146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6FFB17-0906-EB40-0951-AD508598EB28}"/>
              </a:ext>
            </a:extLst>
          </p:cNvPr>
          <p:cNvSpPr/>
          <p:nvPr/>
        </p:nvSpPr>
        <p:spPr>
          <a:xfrm>
            <a:off x="698526" y="517790"/>
            <a:ext cx="10764468" cy="57614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6BAE52-E011-985D-C457-B211B4AD455D}"/>
              </a:ext>
            </a:extLst>
          </p:cNvPr>
          <p:cNvSpPr/>
          <p:nvPr/>
        </p:nvSpPr>
        <p:spPr>
          <a:xfrm>
            <a:off x="2927079" y="3484786"/>
            <a:ext cx="6337843" cy="528723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F10B28-FFB5-1A12-AE1F-99AE3E109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605" y="2057426"/>
            <a:ext cx="11384790" cy="2755205"/>
          </a:xfrm>
        </p:spPr>
        <p:txBody>
          <a:bodyPr>
            <a:noAutofit/>
          </a:bodyPr>
          <a:lstStyle/>
          <a:p>
            <a:pPr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IN" sz="4800" b="1" cap="all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10 Commandments of</a:t>
            </a:r>
            <a:br>
              <a:rPr lang="en-IN" sz="4800" b="1" cap="all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</a:br>
            <a:r>
              <a:rPr lang="en-IN" sz="4800" b="1" cap="all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Digital Marketing</a:t>
            </a:r>
            <a:br>
              <a:rPr lang="en-ID" sz="4800" b="1" cap="all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</a:br>
            <a:endParaRPr lang="en-US" sz="4800" b="1" cap="all" dirty="0">
              <a:solidFill>
                <a:schemeClr val="bg1"/>
              </a:solidFill>
              <a:latin typeface="Arial" panose="020B0604020202020204" pitchFamily="34" charset="0"/>
              <a:ea typeface="Roboto Black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78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spheres and lights&#10;&#10;Description automatically generated with medium confidence">
            <a:extLst>
              <a:ext uri="{FF2B5EF4-FFF2-40B4-BE49-F238E27FC236}">
                <a16:creationId xmlns:a16="http://schemas.microsoft.com/office/drawing/2014/main" id="{19FFF3AA-7B33-63BF-BD7A-889CA8C53C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51879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030155-F174-6972-8673-AF154E3287BE}"/>
              </a:ext>
            </a:extLst>
          </p:cNvPr>
          <p:cNvSpPr/>
          <p:nvPr/>
        </p:nvSpPr>
        <p:spPr>
          <a:xfrm>
            <a:off x="0" y="0"/>
            <a:ext cx="12192000" cy="5006809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EC1ACE-81ED-A6C8-2807-F080FCE562BB}"/>
              </a:ext>
            </a:extLst>
          </p:cNvPr>
          <p:cNvGrpSpPr/>
          <p:nvPr/>
        </p:nvGrpSpPr>
        <p:grpSpPr>
          <a:xfrm>
            <a:off x="351999" y="325517"/>
            <a:ext cx="10719124" cy="1137299"/>
            <a:chOff x="4507439" y="523131"/>
            <a:chExt cx="10719124" cy="11372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4A6F29-80F3-7368-9B2E-56794BFE63CD}"/>
                </a:ext>
              </a:extLst>
            </p:cNvPr>
            <p:cNvSpPr/>
            <p:nvPr/>
          </p:nvSpPr>
          <p:spPr>
            <a:xfrm>
              <a:off x="4578095" y="996373"/>
              <a:ext cx="7658089" cy="534426"/>
            </a:xfrm>
            <a:prstGeom prst="rect">
              <a:avLst/>
            </a:prstGeom>
            <a:solidFill>
              <a:srgbClr val="AB1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78F162-A749-4101-405D-1A1499908AEC}"/>
                </a:ext>
              </a:extLst>
            </p:cNvPr>
            <p:cNvSpPr txBox="1"/>
            <p:nvPr/>
          </p:nvSpPr>
          <p:spPr>
            <a:xfrm>
              <a:off x="4507439" y="523131"/>
              <a:ext cx="10719124" cy="1137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ts val="3800"/>
                </a:lnSpc>
                <a:defRPr sz="3600" b="0" spc="-150">
                  <a:solidFill>
                    <a:srgbClr val="333333"/>
                  </a:solidFill>
                  <a:latin typeface="Segoe UI Bold" panose="020B0802040204020203" pitchFamily="34" charset="0"/>
                  <a:ea typeface="Tahoma bold" panose="020B0804030504040204" pitchFamily="34" charset="0"/>
                  <a:cs typeface="Segoe UI Bold" panose="020B08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4800" b="1" kern="0" cap="all" dirty="0">
                  <a:solidFill>
                    <a:prstClr val="white"/>
                  </a:solidFill>
                  <a:latin typeface="Arial" charset="0"/>
                  <a:ea typeface="Roboto Black"/>
                  <a:cs typeface="Arial" charset="0"/>
                </a:rPr>
                <a:t>1</a:t>
              </a:r>
              <a:r>
                <a:rPr kumimoji="0" lang="en-IN" sz="4800" b="1" i="0" u="none" strike="noStrike" kern="0" cap="all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Roboto Black"/>
                  <a:cs typeface="Arial" charset="0"/>
                </a:rPr>
                <a:t>. </a:t>
              </a:r>
              <a:r>
                <a:rPr lang="en-IN" sz="4800" b="1" kern="0" cap="all" dirty="0">
                  <a:solidFill>
                    <a:prstClr val="white"/>
                  </a:solidFill>
                  <a:latin typeface="Arial" charset="0"/>
                  <a:ea typeface="Roboto Black"/>
                  <a:cs typeface="Arial" charset="0"/>
                </a:rPr>
                <a:t>Your WEBSITE IS YOUR CORE, NOT JUST A CHECK MARK</a:t>
              </a:r>
              <a:endParaRPr kumimoji="0" lang="en-IN" sz="4800" b="1" i="0" u="none" strike="noStrike" kern="0" cap="all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Roboto Black"/>
                <a:cs typeface="Arial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C8082AA-26AC-1441-5DDC-802FD76AD764}"/>
              </a:ext>
            </a:extLst>
          </p:cNvPr>
          <p:cNvSpPr/>
          <p:nvPr/>
        </p:nvSpPr>
        <p:spPr>
          <a:xfrm>
            <a:off x="-108849" y="5006809"/>
            <a:ext cx="12300849" cy="1851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49925-05B9-1DEB-B0D3-21E52B411FD9}"/>
              </a:ext>
            </a:extLst>
          </p:cNvPr>
          <p:cNvSpPr/>
          <p:nvPr/>
        </p:nvSpPr>
        <p:spPr>
          <a:xfrm>
            <a:off x="0" y="4961090"/>
            <a:ext cx="12192000" cy="45719"/>
          </a:xfrm>
          <a:prstGeom prst="rect">
            <a:avLst/>
          </a:prstGeom>
          <a:solidFill>
            <a:srgbClr val="CE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29FB92-17F3-3E9E-88DB-67D032AB9BEF}"/>
              </a:ext>
            </a:extLst>
          </p:cNvPr>
          <p:cNvSpPr/>
          <p:nvPr/>
        </p:nvSpPr>
        <p:spPr>
          <a:xfrm>
            <a:off x="-108848" y="4325232"/>
            <a:ext cx="337442" cy="105839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723900" dist="215900" dir="21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FE65DE-306F-7464-76FE-70084AD908A9}"/>
              </a:ext>
            </a:extLst>
          </p:cNvPr>
          <p:cNvSpPr/>
          <p:nvPr/>
        </p:nvSpPr>
        <p:spPr>
          <a:xfrm>
            <a:off x="12021839" y="4343518"/>
            <a:ext cx="337442" cy="105839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723900" dist="215900" dir="21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124CE6-1BE8-122C-800A-0756DC6A8563}"/>
              </a:ext>
            </a:extLst>
          </p:cNvPr>
          <p:cNvGrpSpPr/>
          <p:nvPr/>
        </p:nvGrpSpPr>
        <p:grpSpPr>
          <a:xfrm>
            <a:off x="275971" y="4455249"/>
            <a:ext cx="3012818" cy="1556798"/>
            <a:chOff x="275971" y="4455249"/>
            <a:chExt cx="3012818" cy="155679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F1680A4-59DF-1AC4-BF25-EDED1AEE41A6}"/>
                </a:ext>
              </a:extLst>
            </p:cNvPr>
            <p:cNvGrpSpPr/>
            <p:nvPr/>
          </p:nvGrpSpPr>
          <p:grpSpPr>
            <a:xfrm>
              <a:off x="275971" y="4455249"/>
              <a:ext cx="3012818" cy="1556798"/>
              <a:chOff x="275971" y="4455249"/>
              <a:chExt cx="3012818" cy="155679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967A7FC-EF16-C9A1-13BC-8AE1A4F669EE}"/>
                  </a:ext>
                </a:extLst>
              </p:cNvPr>
              <p:cNvGrpSpPr/>
              <p:nvPr/>
            </p:nvGrpSpPr>
            <p:grpSpPr>
              <a:xfrm>
                <a:off x="275971" y="4519802"/>
                <a:ext cx="3012818" cy="1492245"/>
                <a:chOff x="590358" y="2152285"/>
                <a:chExt cx="3012818" cy="1492245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5E1D2DC-4DC8-2F86-34CE-5EB843ED25D5}"/>
                    </a:ext>
                  </a:extLst>
                </p:cNvPr>
                <p:cNvSpPr txBox="1"/>
                <p:nvPr/>
              </p:nvSpPr>
              <p:spPr>
                <a:xfrm>
                  <a:off x="590358" y="3059819"/>
                  <a:ext cx="3012818" cy="58471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1" tIns="45688" rIns="91401" bIns="45688" anchor="t" anchorCtr="0">
                  <a:spAutoFit/>
                </a:bodyPr>
                <a:lstStyle>
                  <a:defPPr>
                    <a:defRPr lang="en-US"/>
                  </a:defPPr>
                  <a:lvl1pPr algn="ctr">
                    <a:defRPr sz="1600" b="1">
                      <a:solidFill>
                        <a:srgbClr val="40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en-US" dirty="0">
                      <a:sym typeface="Roboto Black"/>
                    </a:rPr>
                    <a:t>Tell the story </a:t>
                  </a:r>
                </a:p>
                <a:p>
                  <a:r>
                    <a:rPr lang="en-US" dirty="0">
                      <a:sym typeface="Roboto Black"/>
                    </a:rPr>
                    <a:t>as it should be</a:t>
                  </a:r>
                  <a:endParaRPr lang="en-US" dirty="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0AFDB43F-19A7-E254-D4B9-2F273A5720DF}"/>
                    </a:ext>
                  </a:extLst>
                </p:cNvPr>
                <p:cNvSpPr/>
                <p:nvPr/>
              </p:nvSpPr>
              <p:spPr>
                <a:xfrm>
                  <a:off x="1704903" y="2152285"/>
                  <a:ext cx="816094" cy="816094"/>
                </a:xfrm>
                <a:prstGeom prst="ellipse">
                  <a:avLst/>
                </a:prstGeom>
                <a:solidFill>
                  <a:srgbClr val="CE0505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C30B278-AC4B-11B6-9AB2-C5FE02C31407}"/>
                  </a:ext>
                </a:extLst>
              </p:cNvPr>
              <p:cNvSpPr/>
              <p:nvPr/>
            </p:nvSpPr>
            <p:spPr>
              <a:xfrm>
                <a:off x="1328482" y="4455249"/>
                <a:ext cx="944132" cy="944130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 descr="A white outline of a paper and a feather&#10;&#10;Description automatically generated">
              <a:extLst>
                <a:ext uri="{FF2B5EF4-FFF2-40B4-BE49-F238E27FC236}">
                  <a16:creationId xmlns:a16="http://schemas.microsoft.com/office/drawing/2014/main" id="{2C5CEF62-F793-013E-18E5-ADD87CF3B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6003" y="4645191"/>
              <a:ext cx="581008" cy="58100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653895-5AE1-78EE-46C5-200778376CC7}"/>
              </a:ext>
            </a:extLst>
          </p:cNvPr>
          <p:cNvGrpSpPr/>
          <p:nvPr/>
        </p:nvGrpSpPr>
        <p:grpSpPr>
          <a:xfrm>
            <a:off x="4571423" y="4455249"/>
            <a:ext cx="3012818" cy="1803084"/>
            <a:chOff x="4571423" y="4455249"/>
            <a:chExt cx="3012818" cy="180308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97DEFDC-E936-6BDE-E00D-94711A48946D}"/>
                </a:ext>
              </a:extLst>
            </p:cNvPr>
            <p:cNvGrpSpPr/>
            <p:nvPr/>
          </p:nvGrpSpPr>
          <p:grpSpPr>
            <a:xfrm>
              <a:off x="4571423" y="4455249"/>
              <a:ext cx="3012818" cy="1803084"/>
              <a:chOff x="4571423" y="4455249"/>
              <a:chExt cx="3012818" cy="180308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DFC1887-BFBB-5C35-9EBB-CF181340BEEA}"/>
                  </a:ext>
                </a:extLst>
              </p:cNvPr>
              <p:cNvGrpSpPr/>
              <p:nvPr/>
            </p:nvGrpSpPr>
            <p:grpSpPr>
              <a:xfrm>
                <a:off x="4571423" y="4519802"/>
                <a:ext cx="3012818" cy="1738531"/>
                <a:chOff x="590358" y="2152285"/>
                <a:chExt cx="3012818" cy="1738531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7070171-F88D-7012-5A5D-D6A4928390D6}"/>
                    </a:ext>
                  </a:extLst>
                </p:cNvPr>
                <p:cNvSpPr txBox="1"/>
                <p:nvPr/>
              </p:nvSpPr>
              <p:spPr>
                <a:xfrm>
                  <a:off x="590358" y="3059819"/>
                  <a:ext cx="3012818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1" tIns="45688" rIns="91401" bIns="45688" anchor="t" anchorCtr="0">
                  <a:spAutoFit/>
                </a:bodyPr>
                <a:lstStyle>
                  <a:defPPr>
                    <a:defRPr lang="en-US"/>
                  </a:defPPr>
                  <a:lvl1pPr algn="ctr">
                    <a:defRPr sz="1600" b="1">
                      <a:solidFill>
                        <a:srgbClr val="40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en-US" dirty="0">
                      <a:sym typeface="Roboto Black"/>
                    </a:rPr>
                    <a:t>Well-formatted communication – Inform, Educate</a:t>
                  </a:r>
                  <a:r>
                    <a:rPr lang="en-US">
                      <a:sym typeface="Roboto Black"/>
                    </a:rPr>
                    <a:t>, Attract</a:t>
                  </a:r>
                  <a:endParaRPr lang="en-US" dirty="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7AD1E28-EFF7-F42F-7E8A-3FEB6558E219}"/>
                    </a:ext>
                  </a:extLst>
                </p:cNvPr>
                <p:cNvSpPr/>
                <p:nvPr/>
              </p:nvSpPr>
              <p:spPr>
                <a:xfrm>
                  <a:off x="1704903" y="2152285"/>
                  <a:ext cx="816094" cy="816094"/>
                </a:xfrm>
                <a:prstGeom prst="ellipse">
                  <a:avLst/>
                </a:prstGeom>
                <a:solidFill>
                  <a:srgbClr val="CE0505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B7EA5DF-3916-A81C-695C-F35A6E92AE33}"/>
                  </a:ext>
                </a:extLst>
              </p:cNvPr>
              <p:cNvSpPr/>
              <p:nvPr/>
            </p:nvSpPr>
            <p:spPr>
              <a:xfrm>
                <a:off x="5618986" y="4455249"/>
                <a:ext cx="944132" cy="944130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938A3DF-EF1C-5467-4CF8-CB299BAC9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99190" y="4662565"/>
              <a:ext cx="583724" cy="54052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4472F95-E2A1-9772-8F59-4CA6E22648AF}"/>
              </a:ext>
            </a:extLst>
          </p:cNvPr>
          <p:cNvGrpSpPr/>
          <p:nvPr/>
        </p:nvGrpSpPr>
        <p:grpSpPr>
          <a:xfrm>
            <a:off x="8968518" y="4455249"/>
            <a:ext cx="3012818" cy="1803084"/>
            <a:chOff x="8968518" y="4455249"/>
            <a:chExt cx="3012818" cy="180308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389F09C-B36D-F464-7A28-6EDCC037DB08}"/>
                </a:ext>
              </a:extLst>
            </p:cNvPr>
            <p:cNvGrpSpPr/>
            <p:nvPr/>
          </p:nvGrpSpPr>
          <p:grpSpPr>
            <a:xfrm>
              <a:off x="8968518" y="4455249"/>
              <a:ext cx="3012818" cy="1803084"/>
              <a:chOff x="8968518" y="4455249"/>
              <a:chExt cx="3012818" cy="180308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72621A1-5EE7-CD0C-A782-FD18C5366C58}"/>
                  </a:ext>
                </a:extLst>
              </p:cNvPr>
              <p:cNvGrpSpPr/>
              <p:nvPr/>
            </p:nvGrpSpPr>
            <p:grpSpPr>
              <a:xfrm>
                <a:off x="8968518" y="4519802"/>
                <a:ext cx="3012818" cy="1738531"/>
                <a:chOff x="590358" y="2152285"/>
                <a:chExt cx="3012818" cy="1738531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508072-870E-B68D-BB21-A94CDE588B89}"/>
                    </a:ext>
                  </a:extLst>
                </p:cNvPr>
                <p:cNvSpPr txBox="1"/>
                <p:nvPr/>
              </p:nvSpPr>
              <p:spPr>
                <a:xfrm>
                  <a:off x="590358" y="3059819"/>
                  <a:ext cx="3012818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1" tIns="45688" rIns="91401" bIns="45688" anchor="t" anchorCtr="0">
                  <a:spAutoFit/>
                </a:bodyPr>
                <a:lstStyle>
                  <a:defPPr>
                    <a:defRPr lang="en-US"/>
                  </a:defPPr>
                  <a:lvl1pPr algn="ctr">
                    <a:defRPr sz="1600" b="1">
                      <a:solidFill>
                        <a:srgbClr val="40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en-US" dirty="0"/>
                    <a:t>Allows multiple means of communication – Content, Video, Images….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E2DB43E-B46E-8DEF-40A0-494D360B6DF2}"/>
                    </a:ext>
                  </a:extLst>
                </p:cNvPr>
                <p:cNvSpPr/>
                <p:nvPr/>
              </p:nvSpPr>
              <p:spPr>
                <a:xfrm>
                  <a:off x="1704903" y="2152285"/>
                  <a:ext cx="816094" cy="816094"/>
                </a:xfrm>
                <a:prstGeom prst="ellipse">
                  <a:avLst/>
                </a:prstGeom>
                <a:solidFill>
                  <a:srgbClr val="CE0505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F5C2B11-CD69-4C11-329B-285E6BFB337A}"/>
                  </a:ext>
                </a:extLst>
              </p:cNvPr>
              <p:cNvSpPr/>
              <p:nvPr/>
            </p:nvSpPr>
            <p:spPr>
              <a:xfrm>
                <a:off x="10014096" y="4455249"/>
                <a:ext cx="944132" cy="944130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14" descr="A white line drawing of a computer&#10;&#10;Description automatically generated">
              <a:extLst>
                <a:ext uri="{FF2B5EF4-FFF2-40B4-BE49-F238E27FC236}">
                  <a16:creationId xmlns:a16="http://schemas.microsoft.com/office/drawing/2014/main" id="{B7945748-807B-D204-4A8D-55DE4BB3B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2259" y="4621312"/>
              <a:ext cx="566602" cy="566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7936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cell phone&#10;&#10;Description automatically generated">
            <a:extLst>
              <a:ext uri="{FF2B5EF4-FFF2-40B4-BE49-F238E27FC236}">
                <a16:creationId xmlns:a16="http://schemas.microsoft.com/office/drawing/2014/main" id="{B2A16672-62CB-B130-EB6F-F41D53AE0F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3" r="25036"/>
          <a:stretch/>
        </p:blipFill>
        <p:spPr>
          <a:xfrm>
            <a:off x="0" y="0"/>
            <a:ext cx="5043657" cy="6858000"/>
          </a:xfrm>
          <a:prstGeom prst="rect">
            <a:avLst/>
          </a:prstGeom>
        </p:spPr>
      </p:pic>
      <p:sp>
        <p:nvSpPr>
          <p:cNvPr id="374" name="Google Shape;374;p9"/>
          <p:cNvSpPr/>
          <p:nvPr/>
        </p:nvSpPr>
        <p:spPr>
          <a:xfrm>
            <a:off x="367791" y="6358354"/>
            <a:ext cx="7950009" cy="30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44" tIns="45688" rIns="22844" bIns="45688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37E6A6-03AD-9E1A-4DFA-E0E84215698F}"/>
              </a:ext>
            </a:extLst>
          </p:cNvPr>
          <p:cNvGrpSpPr/>
          <p:nvPr/>
        </p:nvGrpSpPr>
        <p:grpSpPr>
          <a:xfrm>
            <a:off x="5399676" y="2323188"/>
            <a:ext cx="7815665" cy="707702"/>
            <a:chOff x="6131435" y="2228112"/>
            <a:chExt cx="7815665" cy="707702"/>
          </a:xfrm>
        </p:grpSpPr>
        <p:sp>
          <p:nvSpPr>
            <p:cNvPr id="380" name="Google Shape;380;p9"/>
            <p:cNvSpPr txBox="1"/>
            <p:nvPr/>
          </p:nvSpPr>
          <p:spPr>
            <a:xfrm>
              <a:off x="6637883" y="2414475"/>
              <a:ext cx="7309217" cy="338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Over 80% of web traffic comes from mobile users</a:t>
              </a: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6131435" y="2228112"/>
              <a:ext cx="344975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1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425101D-F7EE-7789-89F7-051B1965ADF8}"/>
              </a:ext>
            </a:extLst>
          </p:cNvPr>
          <p:cNvGrpSpPr/>
          <p:nvPr/>
        </p:nvGrpSpPr>
        <p:grpSpPr>
          <a:xfrm>
            <a:off x="5394789" y="3310255"/>
            <a:ext cx="7082720" cy="707702"/>
            <a:chOff x="940009" y="3775810"/>
            <a:chExt cx="7082720" cy="707702"/>
          </a:xfrm>
        </p:grpSpPr>
        <p:sp>
          <p:nvSpPr>
            <p:cNvPr id="375" name="Google Shape;375;p9"/>
            <p:cNvSpPr txBox="1"/>
            <p:nvPr/>
          </p:nvSpPr>
          <p:spPr>
            <a:xfrm>
              <a:off x="1482227" y="3992453"/>
              <a:ext cx="6540502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Better Ranking When Optimized</a:t>
              </a: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40009" y="3775810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2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6D344B-8ABD-204C-BCE0-6C98D4044115}"/>
              </a:ext>
            </a:extLst>
          </p:cNvPr>
          <p:cNvGrpSpPr/>
          <p:nvPr/>
        </p:nvGrpSpPr>
        <p:grpSpPr>
          <a:xfrm>
            <a:off x="5394790" y="4297322"/>
            <a:ext cx="7251711" cy="707702"/>
            <a:chOff x="6091108" y="3739702"/>
            <a:chExt cx="7251711" cy="707702"/>
          </a:xfrm>
        </p:grpSpPr>
        <p:sp>
          <p:nvSpPr>
            <p:cNvPr id="383" name="Google Shape;383;p9"/>
            <p:cNvSpPr txBox="1"/>
            <p:nvPr/>
          </p:nvSpPr>
          <p:spPr>
            <a:xfrm>
              <a:off x="6602442" y="3919971"/>
              <a:ext cx="6740377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Improved User Experience​</a:t>
              </a:r>
              <a:r>
                <a:rPr lang="en-US" dirty="0">
                  <a:sym typeface="Roboto Black"/>
                </a:rPr>
                <a:t> </a:t>
              </a:r>
              <a:endParaRPr lang="en-US" dirty="0"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6091108" y="3739702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3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D128AB8-6654-4F56-2C7A-7FE77E3FB815}"/>
              </a:ext>
            </a:extLst>
          </p:cNvPr>
          <p:cNvGrpSpPr/>
          <p:nvPr/>
        </p:nvGrpSpPr>
        <p:grpSpPr>
          <a:xfrm>
            <a:off x="5370978" y="5284390"/>
            <a:ext cx="6877931" cy="707702"/>
            <a:chOff x="947080" y="4980266"/>
            <a:chExt cx="6877931" cy="707702"/>
          </a:xfrm>
        </p:grpSpPr>
        <p:sp>
          <p:nvSpPr>
            <p:cNvPr id="387" name="Google Shape;387;p9"/>
            <p:cNvSpPr txBox="1"/>
            <p:nvPr/>
          </p:nvSpPr>
          <p:spPr>
            <a:xfrm>
              <a:off x="1482226" y="5172417"/>
              <a:ext cx="6342785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Better Conversion Rates​</a:t>
              </a: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47080" y="4980266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4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sp>
        <p:nvSpPr>
          <p:cNvPr id="390" name="Google Shape;390;p9"/>
          <p:cNvSpPr/>
          <p:nvPr/>
        </p:nvSpPr>
        <p:spPr>
          <a:xfrm>
            <a:off x="5501275" y="1063425"/>
            <a:ext cx="2464165" cy="528585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>
            <a:off x="5543309" y="627972"/>
            <a:ext cx="8153400" cy="1085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68" tIns="25368" rIns="25368" bIns="25368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OPTIMIZE FOR</a:t>
            </a:r>
            <a:endParaRPr kumimoji="0" sz="4800" b="0" i="0" u="none" strike="noStrike" kern="1200" cap="none" spc="-1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MOBILE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9"/>
          <p:cNvSpPr/>
          <p:nvPr/>
        </p:nvSpPr>
        <p:spPr>
          <a:xfrm>
            <a:off x="2547" y="295375"/>
            <a:ext cx="45707" cy="6261060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71;p9">
            <a:extLst>
              <a:ext uri="{FF2B5EF4-FFF2-40B4-BE49-F238E27FC236}">
                <a16:creationId xmlns:a16="http://schemas.microsoft.com/office/drawing/2014/main" id="{16021013-E53F-BF12-8AB5-ECD9F335CF20}"/>
              </a:ext>
            </a:extLst>
          </p:cNvPr>
          <p:cNvSpPr/>
          <p:nvPr/>
        </p:nvSpPr>
        <p:spPr>
          <a:xfrm>
            <a:off x="12143176" y="295375"/>
            <a:ext cx="45707" cy="6261060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418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030155-F174-6972-8673-AF154E3287BE}"/>
              </a:ext>
            </a:extLst>
          </p:cNvPr>
          <p:cNvSpPr/>
          <p:nvPr/>
        </p:nvSpPr>
        <p:spPr>
          <a:xfrm>
            <a:off x="0" y="0"/>
            <a:ext cx="12192000" cy="50068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D0E53-F3BA-359E-9C0A-7854BC227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981" y="845889"/>
            <a:ext cx="10170798" cy="36093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EEC1ACE-81ED-A6C8-2807-F080FCE562BB}"/>
              </a:ext>
            </a:extLst>
          </p:cNvPr>
          <p:cNvGrpSpPr/>
          <p:nvPr/>
        </p:nvGrpSpPr>
        <p:grpSpPr>
          <a:xfrm>
            <a:off x="351999" y="325517"/>
            <a:ext cx="10719124" cy="1085233"/>
            <a:chOff x="4507439" y="523131"/>
            <a:chExt cx="10719124" cy="108523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4A6F29-80F3-7368-9B2E-56794BFE63CD}"/>
                </a:ext>
              </a:extLst>
            </p:cNvPr>
            <p:cNvSpPr/>
            <p:nvPr/>
          </p:nvSpPr>
          <p:spPr>
            <a:xfrm>
              <a:off x="4578095" y="958607"/>
              <a:ext cx="4916261" cy="534426"/>
            </a:xfrm>
            <a:prstGeom prst="rect">
              <a:avLst/>
            </a:prstGeom>
            <a:solidFill>
              <a:srgbClr val="AB1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78F162-A749-4101-405D-1A1499908AEC}"/>
                </a:ext>
              </a:extLst>
            </p:cNvPr>
            <p:cNvSpPr txBox="1"/>
            <p:nvPr/>
          </p:nvSpPr>
          <p:spPr>
            <a:xfrm>
              <a:off x="4507439" y="523131"/>
              <a:ext cx="10719124" cy="1085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ts val="3800"/>
                </a:lnSpc>
                <a:defRPr sz="3600" b="0" spc="-150">
                  <a:solidFill>
                    <a:srgbClr val="333333"/>
                  </a:solidFill>
                  <a:latin typeface="Segoe UI Bold" panose="020B0802040204020203" pitchFamily="34" charset="0"/>
                  <a:ea typeface="Tahoma bold" panose="020B0804030504040204" pitchFamily="34" charset="0"/>
                  <a:cs typeface="Segoe UI Bold" panose="020B08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ts val="3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4800" b="1" i="0" u="none" strike="noStrike" kern="0" cap="all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Roboto Black"/>
                  <a:cs typeface="Arial" charset="0"/>
                </a:rPr>
                <a:t>3. THERE IS MORE THAN</a:t>
              </a:r>
              <a:r>
                <a:rPr kumimoji="0" lang="en-IN" sz="36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 panose="020B0802040204020203" pitchFamily="34" charset="0"/>
                  <a:ea typeface="Tahoma bold" panose="020B0804030504040204" pitchFamily="34" charset="0"/>
                  <a:cs typeface="Segoe UI Bold" panose="020B0802040204020203" pitchFamily="34" charset="0"/>
                </a:rPr>
                <a:t> </a:t>
              </a:r>
              <a:r>
                <a:rPr kumimoji="0" lang="en-IN" sz="4800" b="1" i="0" u="none" strike="noStrike" kern="0" cap="all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Roboto Black"/>
                  <a:cs typeface="Arial" charset="0"/>
                </a:rPr>
                <a:t>JUST ONE </a:t>
              </a:r>
              <a:br>
                <a:rPr kumimoji="0" lang="en-IN" sz="4800" b="1" i="0" u="none" strike="noStrike" kern="0" cap="all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Roboto Black"/>
                  <a:cs typeface="Arial" charset="0"/>
                </a:rPr>
              </a:br>
              <a:r>
                <a:rPr kumimoji="0" lang="en-IN" sz="4800" b="1" i="0" u="none" strike="noStrike" kern="0" cap="all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Roboto Black"/>
                  <a:cs typeface="Arial" charset="0"/>
                </a:rPr>
                <a:t>SEARCH ENGINE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49925-05B9-1DEB-B0D3-21E52B411FD9}"/>
              </a:ext>
            </a:extLst>
          </p:cNvPr>
          <p:cNvSpPr/>
          <p:nvPr/>
        </p:nvSpPr>
        <p:spPr>
          <a:xfrm>
            <a:off x="0" y="4961090"/>
            <a:ext cx="12192000" cy="45719"/>
          </a:xfrm>
          <a:prstGeom prst="rect">
            <a:avLst/>
          </a:prstGeom>
          <a:solidFill>
            <a:srgbClr val="CE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29FB92-17F3-3E9E-88DB-67D032AB9BEF}"/>
              </a:ext>
            </a:extLst>
          </p:cNvPr>
          <p:cNvSpPr/>
          <p:nvPr/>
        </p:nvSpPr>
        <p:spPr>
          <a:xfrm>
            <a:off x="-108848" y="4325232"/>
            <a:ext cx="337442" cy="105839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723900" dist="215900" dir="21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FE65DE-306F-7464-76FE-70084AD908A9}"/>
              </a:ext>
            </a:extLst>
          </p:cNvPr>
          <p:cNvSpPr/>
          <p:nvPr/>
        </p:nvSpPr>
        <p:spPr>
          <a:xfrm>
            <a:off x="12021839" y="4343518"/>
            <a:ext cx="337442" cy="105839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723900" dist="215900" dir="21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1680A4-59DF-1AC4-BF25-EDED1AEE41A6}"/>
              </a:ext>
            </a:extLst>
          </p:cNvPr>
          <p:cNvGrpSpPr/>
          <p:nvPr/>
        </p:nvGrpSpPr>
        <p:grpSpPr>
          <a:xfrm>
            <a:off x="275971" y="4455249"/>
            <a:ext cx="3012818" cy="1803084"/>
            <a:chOff x="275971" y="4455249"/>
            <a:chExt cx="3012818" cy="180308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967A7FC-EF16-C9A1-13BC-8AE1A4F669EE}"/>
                </a:ext>
              </a:extLst>
            </p:cNvPr>
            <p:cNvGrpSpPr/>
            <p:nvPr/>
          </p:nvGrpSpPr>
          <p:grpSpPr>
            <a:xfrm>
              <a:off x="275971" y="4519802"/>
              <a:ext cx="3012818" cy="1738531"/>
              <a:chOff x="590358" y="2152285"/>
              <a:chExt cx="3012818" cy="173853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E1D2DC-4DC8-2F86-34CE-5EB843ED25D5}"/>
                  </a:ext>
                </a:extLst>
              </p:cNvPr>
              <p:cNvSpPr txBox="1"/>
              <p:nvPr/>
            </p:nvSpPr>
            <p:spPr>
              <a:xfrm>
                <a:off x="590358" y="3059819"/>
                <a:ext cx="301281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>
                    <a:sym typeface="Roboto Black"/>
                  </a:rPr>
                  <a:t>Did you know that YouTube is the second largest search engine after </a:t>
                </a:r>
                <a:r>
                  <a:rPr lang="en-US">
                    <a:sym typeface="Roboto Black"/>
                  </a:rPr>
                  <a:t>Google?</a:t>
                </a:r>
                <a:endParaRPr lang="en-US" dirty="0">
                  <a:sym typeface="Roboto Black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AFDB43F-19A7-E254-D4B9-2F273A5720DF}"/>
                  </a:ext>
                </a:extLst>
              </p:cNvPr>
              <p:cNvSpPr/>
              <p:nvPr/>
            </p:nvSpPr>
            <p:spPr>
              <a:xfrm>
                <a:off x="1704903" y="2152285"/>
                <a:ext cx="816094" cy="816094"/>
              </a:xfrm>
              <a:prstGeom prst="ellipse">
                <a:avLst/>
              </a:prstGeom>
              <a:solidFill>
                <a:srgbClr val="CE050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C30B278-AC4B-11B6-9AB2-C5FE02C31407}"/>
                </a:ext>
              </a:extLst>
            </p:cNvPr>
            <p:cNvSpPr/>
            <p:nvPr/>
          </p:nvSpPr>
          <p:spPr>
            <a:xfrm>
              <a:off x="1328482" y="4455249"/>
              <a:ext cx="944132" cy="944130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799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ED8E7AD-8CE1-281C-804C-C878595CA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9712" y="4713903"/>
              <a:ext cx="397702" cy="39770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97DEFDC-E936-6BDE-E00D-94711A48946D}"/>
              </a:ext>
            </a:extLst>
          </p:cNvPr>
          <p:cNvGrpSpPr/>
          <p:nvPr/>
        </p:nvGrpSpPr>
        <p:grpSpPr>
          <a:xfrm>
            <a:off x="4571423" y="4455249"/>
            <a:ext cx="3012818" cy="1556862"/>
            <a:chOff x="4571423" y="4455249"/>
            <a:chExt cx="3012818" cy="155686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DFC1887-BFBB-5C35-9EBB-CF181340BEEA}"/>
                </a:ext>
              </a:extLst>
            </p:cNvPr>
            <p:cNvGrpSpPr/>
            <p:nvPr/>
          </p:nvGrpSpPr>
          <p:grpSpPr>
            <a:xfrm>
              <a:off x="4571423" y="4519802"/>
              <a:ext cx="3012818" cy="1492309"/>
              <a:chOff x="590358" y="2152285"/>
              <a:chExt cx="3012818" cy="149230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7070171-F88D-7012-5A5D-D6A4928390D6}"/>
                  </a:ext>
                </a:extLst>
              </p:cNvPr>
              <p:cNvSpPr txBox="1"/>
              <p:nvPr/>
            </p:nvSpPr>
            <p:spPr>
              <a:xfrm>
                <a:off x="590358" y="3059819"/>
                <a:ext cx="301281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>
                    <a:sym typeface="Roboto Black"/>
                  </a:rPr>
                  <a:t>Try multi-format marketing: YouTube, </a:t>
                </a:r>
                <a:r>
                  <a:rPr lang="en-US">
                    <a:sym typeface="Roboto Black"/>
                  </a:rPr>
                  <a:t>Pinterest.....</a:t>
                </a: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7AD1E28-EFF7-F42F-7E8A-3FEB6558E219}"/>
                  </a:ext>
                </a:extLst>
              </p:cNvPr>
              <p:cNvSpPr/>
              <p:nvPr/>
            </p:nvSpPr>
            <p:spPr>
              <a:xfrm>
                <a:off x="1704903" y="2152285"/>
                <a:ext cx="816094" cy="816094"/>
              </a:xfrm>
              <a:prstGeom prst="ellipse">
                <a:avLst/>
              </a:prstGeom>
              <a:solidFill>
                <a:srgbClr val="CE050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7EA5DF-3916-A81C-695C-F35A6E92AE33}"/>
                </a:ext>
              </a:extLst>
            </p:cNvPr>
            <p:cNvSpPr/>
            <p:nvPr/>
          </p:nvSpPr>
          <p:spPr>
            <a:xfrm>
              <a:off x="5618986" y="4455249"/>
              <a:ext cx="944132" cy="944130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799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35" descr="A black and white logo&#10;&#10;Description automatically generated">
              <a:extLst>
                <a:ext uri="{FF2B5EF4-FFF2-40B4-BE49-F238E27FC236}">
                  <a16:creationId xmlns:a16="http://schemas.microsoft.com/office/drawing/2014/main" id="{FC710C01-29FA-D547-67B9-59CA48BAA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5150" y="4713903"/>
              <a:ext cx="431803" cy="43180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89F09C-B36D-F464-7A28-6EDCC037DB08}"/>
              </a:ext>
            </a:extLst>
          </p:cNvPr>
          <p:cNvGrpSpPr/>
          <p:nvPr/>
        </p:nvGrpSpPr>
        <p:grpSpPr>
          <a:xfrm>
            <a:off x="8866875" y="4455249"/>
            <a:ext cx="3012818" cy="1559828"/>
            <a:chOff x="8866875" y="4455249"/>
            <a:chExt cx="3012818" cy="155982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72621A1-5EE7-CD0C-A782-FD18C5366C58}"/>
                </a:ext>
              </a:extLst>
            </p:cNvPr>
            <p:cNvGrpSpPr/>
            <p:nvPr/>
          </p:nvGrpSpPr>
          <p:grpSpPr>
            <a:xfrm>
              <a:off x="8866875" y="4519802"/>
              <a:ext cx="3012818" cy="1495275"/>
              <a:chOff x="488715" y="2152285"/>
              <a:chExt cx="3012818" cy="149527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508072-870E-B68D-BB21-A94CDE588B89}"/>
                  </a:ext>
                </a:extLst>
              </p:cNvPr>
              <p:cNvSpPr txBox="1"/>
              <p:nvPr/>
            </p:nvSpPr>
            <p:spPr>
              <a:xfrm>
                <a:off x="488715" y="3062849"/>
                <a:ext cx="3012818" cy="584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>
                    <a:sym typeface="Roboto Black"/>
                  </a:rPr>
                  <a:t>Remember Other Search Engines</a:t>
                </a:r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E2DB43E-B46E-8DEF-40A0-494D360B6DF2}"/>
                  </a:ext>
                </a:extLst>
              </p:cNvPr>
              <p:cNvSpPr/>
              <p:nvPr/>
            </p:nvSpPr>
            <p:spPr>
              <a:xfrm>
                <a:off x="1704903" y="2152285"/>
                <a:ext cx="816094" cy="816094"/>
              </a:xfrm>
              <a:prstGeom prst="ellipse">
                <a:avLst/>
              </a:prstGeom>
              <a:solidFill>
                <a:srgbClr val="CE050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F5C2B11-CD69-4C11-329B-285E6BFB337A}"/>
                </a:ext>
              </a:extLst>
            </p:cNvPr>
            <p:cNvSpPr/>
            <p:nvPr/>
          </p:nvSpPr>
          <p:spPr>
            <a:xfrm>
              <a:off x="10014096" y="4455249"/>
              <a:ext cx="944132" cy="944130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799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8" descr="A magnifying glass with a gear inside&#10;&#10;Description automatically generated">
              <a:extLst>
                <a:ext uri="{FF2B5EF4-FFF2-40B4-BE49-F238E27FC236}">
                  <a16:creationId xmlns:a16="http://schemas.microsoft.com/office/drawing/2014/main" id="{795FDB49-E9B2-7049-D883-E3C9C2E81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3199" y="4690376"/>
              <a:ext cx="455330" cy="455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9696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gnifying glass over a circuit board&#10;&#10;Description automatically generated">
            <a:extLst>
              <a:ext uri="{FF2B5EF4-FFF2-40B4-BE49-F238E27FC236}">
                <a16:creationId xmlns:a16="http://schemas.microsoft.com/office/drawing/2014/main" id="{4CD5CE09-4A67-95C4-2416-1F2E9868C6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r="14062"/>
          <a:stretch/>
        </p:blipFill>
        <p:spPr>
          <a:xfrm>
            <a:off x="-8651" y="0"/>
            <a:ext cx="4898735" cy="6858000"/>
          </a:xfrm>
          <a:prstGeom prst="rect">
            <a:avLst/>
          </a:prstGeom>
        </p:spPr>
      </p:pic>
      <p:sp>
        <p:nvSpPr>
          <p:cNvPr id="380" name="Google Shape;380;p9"/>
          <p:cNvSpPr txBox="1"/>
          <p:nvPr/>
        </p:nvSpPr>
        <p:spPr>
          <a:xfrm rot="10800000" flipV="1">
            <a:off x="5843752" y="2165131"/>
            <a:ext cx="7363274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>
              <a:defRPr/>
            </a:pPr>
            <a:r>
              <a:rPr lang="en-I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Google: The Global Leader</a:t>
            </a:r>
          </a:p>
        </p:txBody>
      </p:sp>
      <p:sp>
        <p:nvSpPr>
          <p:cNvPr id="371" name="Google Shape;371;p9"/>
          <p:cNvSpPr/>
          <p:nvPr/>
        </p:nvSpPr>
        <p:spPr>
          <a:xfrm>
            <a:off x="2547" y="295375"/>
            <a:ext cx="45707" cy="6261060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71;p9">
            <a:extLst>
              <a:ext uri="{FF2B5EF4-FFF2-40B4-BE49-F238E27FC236}">
                <a16:creationId xmlns:a16="http://schemas.microsoft.com/office/drawing/2014/main" id="{16021013-E53F-BF12-8AB5-ECD9F335CF20}"/>
              </a:ext>
            </a:extLst>
          </p:cNvPr>
          <p:cNvSpPr/>
          <p:nvPr/>
        </p:nvSpPr>
        <p:spPr>
          <a:xfrm>
            <a:off x="12143176" y="295375"/>
            <a:ext cx="45707" cy="6261060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90;p9">
            <a:extLst>
              <a:ext uri="{FF2B5EF4-FFF2-40B4-BE49-F238E27FC236}">
                <a16:creationId xmlns:a16="http://schemas.microsoft.com/office/drawing/2014/main" id="{7255B05B-99C5-4373-C716-5CCD9EA76721}"/>
              </a:ext>
            </a:extLst>
          </p:cNvPr>
          <p:cNvSpPr/>
          <p:nvPr/>
        </p:nvSpPr>
        <p:spPr>
          <a:xfrm>
            <a:off x="5456806" y="938077"/>
            <a:ext cx="2209278" cy="528585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/>
            <a:endParaRPr sz="17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91;p9">
            <a:extLst>
              <a:ext uri="{FF2B5EF4-FFF2-40B4-BE49-F238E27FC236}">
                <a16:creationId xmlns:a16="http://schemas.microsoft.com/office/drawing/2014/main" id="{3911F940-1B98-4CC8-E577-B7D0762750BF}"/>
              </a:ext>
            </a:extLst>
          </p:cNvPr>
          <p:cNvSpPr/>
          <p:nvPr/>
        </p:nvSpPr>
        <p:spPr>
          <a:xfrm>
            <a:off x="5498839" y="502624"/>
            <a:ext cx="5637921" cy="1085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68" tIns="25368" rIns="25368" bIns="25368" anchor="ctr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Top 10 </a:t>
            </a:r>
          </a:p>
          <a:p>
            <a:pPr>
              <a:lnSpc>
                <a:spcPct val="70000"/>
              </a:lnSpc>
            </a:pP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Search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Engines</a:t>
            </a:r>
            <a:endParaRPr sz="48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80;p9">
            <a:extLst>
              <a:ext uri="{FF2B5EF4-FFF2-40B4-BE49-F238E27FC236}">
                <a16:creationId xmlns:a16="http://schemas.microsoft.com/office/drawing/2014/main" id="{0D20AFEB-91E5-D291-1369-1F4ADB008E72}"/>
              </a:ext>
            </a:extLst>
          </p:cNvPr>
          <p:cNvSpPr txBox="1"/>
          <p:nvPr/>
        </p:nvSpPr>
        <p:spPr>
          <a:xfrm rot="10800000" flipV="1">
            <a:off x="5833242" y="2585544"/>
            <a:ext cx="7363274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l"/>
            <a:r>
              <a:rPr lang="en-I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Bing: Beyond Basics</a:t>
            </a:r>
          </a:p>
        </p:txBody>
      </p:sp>
      <p:sp>
        <p:nvSpPr>
          <p:cNvPr id="42" name="Google Shape;380;p9">
            <a:extLst>
              <a:ext uri="{FF2B5EF4-FFF2-40B4-BE49-F238E27FC236}">
                <a16:creationId xmlns:a16="http://schemas.microsoft.com/office/drawing/2014/main" id="{6E1DA377-7119-B50A-EDEF-940FCBF57056}"/>
              </a:ext>
            </a:extLst>
          </p:cNvPr>
          <p:cNvSpPr txBox="1"/>
          <p:nvPr/>
        </p:nvSpPr>
        <p:spPr>
          <a:xfrm rot="10800000" flipV="1">
            <a:off x="5833245" y="3005956"/>
            <a:ext cx="7363274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l"/>
            <a:r>
              <a:rPr lang="en-I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Yahoo: Loyal Following</a:t>
            </a:r>
          </a:p>
        </p:txBody>
      </p:sp>
      <p:sp>
        <p:nvSpPr>
          <p:cNvPr id="43" name="Google Shape;380;p9">
            <a:extLst>
              <a:ext uri="{FF2B5EF4-FFF2-40B4-BE49-F238E27FC236}">
                <a16:creationId xmlns:a16="http://schemas.microsoft.com/office/drawing/2014/main" id="{1B98292A-3A5B-A7EC-D897-6707DBBD71D1}"/>
              </a:ext>
            </a:extLst>
          </p:cNvPr>
          <p:cNvSpPr txBox="1"/>
          <p:nvPr/>
        </p:nvSpPr>
        <p:spPr>
          <a:xfrm rot="10800000" flipV="1">
            <a:off x="5833245" y="3415859"/>
            <a:ext cx="7363274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l"/>
            <a:r>
              <a:rPr lang="en-I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Baidu: China's Dominance</a:t>
            </a:r>
          </a:p>
        </p:txBody>
      </p:sp>
      <p:sp>
        <p:nvSpPr>
          <p:cNvPr id="44" name="Google Shape;380;p9">
            <a:extLst>
              <a:ext uri="{FF2B5EF4-FFF2-40B4-BE49-F238E27FC236}">
                <a16:creationId xmlns:a16="http://schemas.microsoft.com/office/drawing/2014/main" id="{27E04ADD-467F-2556-1057-C367188FC1BB}"/>
              </a:ext>
            </a:extLst>
          </p:cNvPr>
          <p:cNvSpPr txBox="1"/>
          <p:nvPr/>
        </p:nvSpPr>
        <p:spPr>
          <a:xfrm rot="10800000" flipV="1">
            <a:off x="5826838" y="3762278"/>
            <a:ext cx="7363274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l"/>
            <a:r>
              <a:rPr lang="en-I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Yandex: Russia's Search Champion</a:t>
            </a:r>
          </a:p>
        </p:txBody>
      </p:sp>
      <p:sp>
        <p:nvSpPr>
          <p:cNvPr id="45" name="Google Shape;380;p9">
            <a:extLst>
              <a:ext uri="{FF2B5EF4-FFF2-40B4-BE49-F238E27FC236}">
                <a16:creationId xmlns:a16="http://schemas.microsoft.com/office/drawing/2014/main" id="{C6295FE1-B108-E5EB-7BEA-47E3BCEA3436}"/>
              </a:ext>
            </a:extLst>
          </p:cNvPr>
          <p:cNvSpPr txBox="1"/>
          <p:nvPr/>
        </p:nvSpPr>
        <p:spPr>
          <a:xfrm rot="10800000" flipV="1">
            <a:off x="5837350" y="4140650"/>
            <a:ext cx="7363274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l"/>
            <a:r>
              <a:rPr lang="en-I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DuckDuckGo: Privacy Advocate</a:t>
            </a:r>
          </a:p>
        </p:txBody>
      </p:sp>
      <p:sp>
        <p:nvSpPr>
          <p:cNvPr id="46" name="Google Shape;380;p9">
            <a:extLst>
              <a:ext uri="{FF2B5EF4-FFF2-40B4-BE49-F238E27FC236}">
                <a16:creationId xmlns:a16="http://schemas.microsoft.com/office/drawing/2014/main" id="{082ADB43-FB23-67F9-893F-18CB89999FB0}"/>
              </a:ext>
            </a:extLst>
          </p:cNvPr>
          <p:cNvSpPr txBox="1"/>
          <p:nvPr/>
        </p:nvSpPr>
        <p:spPr>
          <a:xfrm rot="10800000" flipV="1">
            <a:off x="5847860" y="4508512"/>
            <a:ext cx="7363274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l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Ask.com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: Natural Language Focus</a:t>
            </a:r>
          </a:p>
        </p:txBody>
      </p:sp>
      <p:sp>
        <p:nvSpPr>
          <p:cNvPr id="47" name="Google Shape;380;p9">
            <a:extLst>
              <a:ext uri="{FF2B5EF4-FFF2-40B4-BE49-F238E27FC236}">
                <a16:creationId xmlns:a16="http://schemas.microsoft.com/office/drawing/2014/main" id="{967BEBF0-E06A-E430-2C48-7A7A6414B6E0}"/>
              </a:ext>
            </a:extLst>
          </p:cNvPr>
          <p:cNvSpPr txBox="1"/>
          <p:nvPr/>
        </p:nvSpPr>
        <p:spPr>
          <a:xfrm rot="10800000" flipV="1">
            <a:off x="5837349" y="4918418"/>
            <a:ext cx="7363274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l"/>
            <a:r>
              <a:rPr lang="en-I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AOL Search: Familiar Face</a:t>
            </a:r>
          </a:p>
        </p:txBody>
      </p:sp>
      <p:sp>
        <p:nvSpPr>
          <p:cNvPr id="48" name="Google Shape;380;p9">
            <a:extLst>
              <a:ext uri="{FF2B5EF4-FFF2-40B4-BE49-F238E27FC236}">
                <a16:creationId xmlns:a16="http://schemas.microsoft.com/office/drawing/2014/main" id="{3D5E726C-D53F-EC01-F61B-C928A604A345}"/>
              </a:ext>
            </a:extLst>
          </p:cNvPr>
          <p:cNvSpPr txBox="1"/>
          <p:nvPr/>
        </p:nvSpPr>
        <p:spPr>
          <a:xfrm rot="10800000" flipV="1">
            <a:off x="5837345" y="5296791"/>
            <a:ext cx="7363274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l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Naver: South Korea's Search Leader</a:t>
            </a:r>
          </a:p>
        </p:txBody>
      </p:sp>
      <p:sp>
        <p:nvSpPr>
          <p:cNvPr id="49" name="Google Shape;380;p9">
            <a:extLst>
              <a:ext uri="{FF2B5EF4-FFF2-40B4-BE49-F238E27FC236}">
                <a16:creationId xmlns:a16="http://schemas.microsoft.com/office/drawing/2014/main" id="{926389FA-9502-5BE4-3CE4-F4D08D36546E}"/>
              </a:ext>
            </a:extLst>
          </p:cNvPr>
          <p:cNvSpPr txBox="1"/>
          <p:nvPr/>
        </p:nvSpPr>
        <p:spPr>
          <a:xfrm rot="10800000" flipV="1">
            <a:off x="5826838" y="5696180"/>
            <a:ext cx="7363274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l"/>
            <a:r>
              <a:rPr lang="en-I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+mn-lt"/>
              </a:rPr>
              <a:t>Ecosia: Searching with Purpose</a:t>
            </a: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82AC0C35-3307-4E5A-242A-BB831ABC1DF6}"/>
              </a:ext>
            </a:extLst>
          </p:cNvPr>
          <p:cNvSpPr/>
          <p:nvPr/>
        </p:nvSpPr>
        <p:spPr>
          <a:xfrm>
            <a:off x="5458810" y="2207172"/>
            <a:ext cx="199696" cy="220717"/>
          </a:xfrm>
          <a:prstGeom prst="rightArrow">
            <a:avLst/>
          </a:prstGeom>
          <a:solidFill>
            <a:srgbClr val="AB1E1E"/>
          </a:solidFill>
          <a:ln>
            <a:solidFill>
              <a:srgbClr val="AB1E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6B312A8D-7250-8B07-AB39-7B9B6D393CCB}"/>
              </a:ext>
            </a:extLst>
          </p:cNvPr>
          <p:cNvSpPr/>
          <p:nvPr/>
        </p:nvSpPr>
        <p:spPr>
          <a:xfrm>
            <a:off x="5458810" y="3066229"/>
            <a:ext cx="199696" cy="220717"/>
          </a:xfrm>
          <a:prstGeom prst="rightArrow">
            <a:avLst/>
          </a:prstGeom>
          <a:solidFill>
            <a:srgbClr val="AB1E1E"/>
          </a:solidFill>
          <a:ln>
            <a:solidFill>
              <a:srgbClr val="AB1E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860D04F2-7A1B-65A5-DB2A-84C5C40911E5}"/>
              </a:ext>
            </a:extLst>
          </p:cNvPr>
          <p:cNvSpPr/>
          <p:nvPr/>
        </p:nvSpPr>
        <p:spPr>
          <a:xfrm>
            <a:off x="5448300" y="2645817"/>
            <a:ext cx="199696" cy="220717"/>
          </a:xfrm>
          <a:prstGeom prst="rightArrow">
            <a:avLst/>
          </a:prstGeom>
          <a:solidFill>
            <a:srgbClr val="AB1E1E"/>
          </a:solidFill>
          <a:ln>
            <a:solidFill>
              <a:srgbClr val="AB1E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AFCCCE1A-0141-E132-D7CC-62822F3059FB}"/>
              </a:ext>
            </a:extLst>
          </p:cNvPr>
          <p:cNvSpPr/>
          <p:nvPr/>
        </p:nvSpPr>
        <p:spPr>
          <a:xfrm>
            <a:off x="5448300" y="3453139"/>
            <a:ext cx="199696" cy="220717"/>
          </a:xfrm>
          <a:prstGeom prst="rightArrow">
            <a:avLst/>
          </a:prstGeom>
          <a:solidFill>
            <a:srgbClr val="AB1E1E"/>
          </a:solidFill>
          <a:ln>
            <a:solidFill>
              <a:srgbClr val="AB1E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EA2FCC1D-BDF1-6A02-7E71-3D397B7C45CA}"/>
              </a:ext>
            </a:extLst>
          </p:cNvPr>
          <p:cNvSpPr/>
          <p:nvPr/>
        </p:nvSpPr>
        <p:spPr>
          <a:xfrm>
            <a:off x="5448300" y="3826420"/>
            <a:ext cx="199696" cy="220717"/>
          </a:xfrm>
          <a:prstGeom prst="rightArrow">
            <a:avLst/>
          </a:prstGeom>
          <a:solidFill>
            <a:srgbClr val="AB1E1E"/>
          </a:solidFill>
          <a:ln>
            <a:solidFill>
              <a:srgbClr val="AB1E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9A7B42D0-F46A-DD1D-FD86-D27050A1B567}"/>
              </a:ext>
            </a:extLst>
          </p:cNvPr>
          <p:cNvSpPr/>
          <p:nvPr/>
        </p:nvSpPr>
        <p:spPr>
          <a:xfrm>
            <a:off x="5448300" y="4194285"/>
            <a:ext cx="199696" cy="220717"/>
          </a:xfrm>
          <a:prstGeom prst="rightArrow">
            <a:avLst/>
          </a:prstGeom>
          <a:solidFill>
            <a:srgbClr val="AB1E1E"/>
          </a:solidFill>
          <a:ln>
            <a:solidFill>
              <a:srgbClr val="AB1E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CB91F060-3A54-D5AF-597A-77DFBABB272B}"/>
              </a:ext>
            </a:extLst>
          </p:cNvPr>
          <p:cNvSpPr/>
          <p:nvPr/>
        </p:nvSpPr>
        <p:spPr>
          <a:xfrm>
            <a:off x="5448300" y="5003581"/>
            <a:ext cx="199696" cy="220717"/>
          </a:xfrm>
          <a:prstGeom prst="rightArrow">
            <a:avLst/>
          </a:prstGeom>
          <a:solidFill>
            <a:srgbClr val="AB1E1E"/>
          </a:solidFill>
          <a:ln>
            <a:solidFill>
              <a:srgbClr val="AB1E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3857BC9E-3772-4225-59FB-6918905B2349}"/>
              </a:ext>
            </a:extLst>
          </p:cNvPr>
          <p:cNvSpPr/>
          <p:nvPr/>
        </p:nvSpPr>
        <p:spPr>
          <a:xfrm>
            <a:off x="5448300" y="5728795"/>
            <a:ext cx="199696" cy="220717"/>
          </a:xfrm>
          <a:prstGeom prst="rightArrow">
            <a:avLst/>
          </a:prstGeom>
          <a:solidFill>
            <a:srgbClr val="AB1E1E"/>
          </a:solidFill>
          <a:ln>
            <a:solidFill>
              <a:srgbClr val="AB1E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40D402EC-25DE-71F1-2838-EACCD89E1EB2}"/>
              </a:ext>
            </a:extLst>
          </p:cNvPr>
          <p:cNvSpPr/>
          <p:nvPr/>
        </p:nvSpPr>
        <p:spPr>
          <a:xfrm>
            <a:off x="5448300" y="4583168"/>
            <a:ext cx="199696" cy="220717"/>
          </a:xfrm>
          <a:prstGeom prst="rightArrow">
            <a:avLst/>
          </a:prstGeom>
          <a:solidFill>
            <a:srgbClr val="AB1E1E"/>
          </a:solidFill>
          <a:ln>
            <a:solidFill>
              <a:srgbClr val="AB1E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B67C3C5A-443A-91FD-569B-203D70D15F37}"/>
              </a:ext>
            </a:extLst>
          </p:cNvPr>
          <p:cNvSpPr/>
          <p:nvPr/>
        </p:nvSpPr>
        <p:spPr>
          <a:xfrm>
            <a:off x="5448300" y="5360934"/>
            <a:ext cx="199696" cy="220717"/>
          </a:xfrm>
          <a:prstGeom prst="rightArrow">
            <a:avLst/>
          </a:prstGeom>
          <a:solidFill>
            <a:srgbClr val="AB1E1E"/>
          </a:solidFill>
          <a:ln>
            <a:solidFill>
              <a:srgbClr val="AB1E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61B1EA0-5A39-DF79-E368-51C35B52C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04" y="2942892"/>
            <a:ext cx="2066544" cy="2066544"/>
          </a:xfrm>
          <a:prstGeom prst="rect">
            <a:avLst/>
          </a:prstGeom>
        </p:spPr>
      </p:pic>
      <p:pic>
        <p:nvPicPr>
          <p:cNvPr id="5" name="Picture 4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72D53D5E-FE2B-C524-FAD2-A471A2CCC7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519" y="-116563"/>
            <a:ext cx="1837831" cy="10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8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93481E-9B88-9F1E-A2E9-3E1E899061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143" y="0"/>
            <a:ext cx="4570857" cy="6858000"/>
          </a:xfrm>
          <a:prstGeom prst="rect">
            <a:avLst/>
          </a:prstGeom>
        </p:spPr>
      </p:pic>
      <p:sp>
        <p:nvSpPr>
          <p:cNvPr id="374" name="Google Shape;374;p9"/>
          <p:cNvSpPr/>
          <p:nvPr/>
        </p:nvSpPr>
        <p:spPr>
          <a:xfrm>
            <a:off x="367791" y="6358354"/>
            <a:ext cx="7950009" cy="30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44" tIns="45688" rIns="22844" bIns="45688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37E6A6-03AD-9E1A-4DFA-E0E84215698F}"/>
              </a:ext>
            </a:extLst>
          </p:cNvPr>
          <p:cNvGrpSpPr/>
          <p:nvPr/>
        </p:nvGrpSpPr>
        <p:grpSpPr>
          <a:xfrm>
            <a:off x="502135" y="2281536"/>
            <a:ext cx="7815665" cy="707702"/>
            <a:chOff x="6131435" y="2228112"/>
            <a:chExt cx="7815665" cy="707702"/>
          </a:xfrm>
        </p:grpSpPr>
        <p:sp>
          <p:nvSpPr>
            <p:cNvPr id="380" name="Google Shape;380;p9"/>
            <p:cNvSpPr txBox="1"/>
            <p:nvPr/>
          </p:nvSpPr>
          <p:spPr>
            <a:xfrm>
              <a:off x="6637883" y="2414475"/>
              <a:ext cx="7309217" cy="338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>
                  <a:solidFill>
                    <a:srgbClr val="404040"/>
                  </a:solidFill>
                  <a:sym typeface="Roboto Black"/>
                </a:rPr>
                <a:t>Optimize your business profile on Google</a:t>
              </a:r>
              <a:endParaRPr lang="en-US" dirty="0">
                <a:solidFill>
                  <a:srgbClr val="404040"/>
                </a:solidFill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6131435" y="2228112"/>
              <a:ext cx="344975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1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425101D-F7EE-7789-89F7-051B1965ADF8}"/>
              </a:ext>
            </a:extLst>
          </p:cNvPr>
          <p:cNvGrpSpPr/>
          <p:nvPr/>
        </p:nvGrpSpPr>
        <p:grpSpPr>
          <a:xfrm>
            <a:off x="497248" y="3215259"/>
            <a:ext cx="7082720" cy="707702"/>
            <a:chOff x="940009" y="3775810"/>
            <a:chExt cx="7082720" cy="707702"/>
          </a:xfrm>
        </p:grpSpPr>
        <p:sp>
          <p:nvSpPr>
            <p:cNvPr id="375" name="Google Shape;375;p9"/>
            <p:cNvSpPr txBox="1"/>
            <p:nvPr/>
          </p:nvSpPr>
          <p:spPr>
            <a:xfrm>
              <a:off x="1482227" y="3992453"/>
              <a:ext cx="6540502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Tackle your vicinity and reduce competition​</a:t>
              </a: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40009" y="3775810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2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6D344B-8ABD-204C-BCE0-6C98D4044115}"/>
              </a:ext>
            </a:extLst>
          </p:cNvPr>
          <p:cNvGrpSpPr/>
          <p:nvPr/>
        </p:nvGrpSpPr>
        <p:grpSpPr>
          <a:xfrm>
            <a:off x="497249" y="4290617"/>
            <a:ext cx="7251711" cy="707702"/>
            <a:chOff x="6091108" y="3739702"/>
            <a:chExt cx="7251711" cy="707702"/>
          </a:xfrm>
        </p:grpSpPr>
        <p:sp>
          <p:nvSpPr>
            <p:cNvPr id="383" name="Google Shape;383;p9"/>
            <p:cNvSpPr txBox="1"/>
            <p:nvPr/>
          </p:nvSpPr>
          <p:spPr>
            <a:xfrm>
              <a:off x="6602442" y="3919971"/>
              <a:ext cx="6740377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Gain low-competition, high relevance leads</a:t>
              </a: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6091108" y="3739702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3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D128AB8-6654-4F56-2C7A-7FE77E3FB815}"/>
              </a:ext>
            </a:extLst>
          </p:cNvPr>
          <p:cNvGrpSpPr/>
          <p:nvPr/>
        </p:nvGrpSpPr>
        <p:grpSpPr>
          <a:xfrm>
            <a:off x="473437" y="5242738"/>
            <a:ext cx="6877931" cy="707702"/>
            <a:chOff x="947080" y="4980266"/>
            <a:chExt cx="6877931" cy="707702"/>
          </a:xfrm>
        </p:grpSpPr>
        <p:sp>
          <p:nvSpPr>
            <p:cNvPr id="387" name="Google Shape;387;p9"/>
            <p:cNvSpPr txBox="1"/>
            <p:nvPr/>
          </p:nvSpPr>
          <p:spPr>
            <a:xfrm>
              <a:off x="1482226" y="5172417"/>
              <a:ext cx="6342785" cy="3692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Social proof and </a:t>
              </a:r>
              <a:r>
                <a:rPr lang="en-US"/>
                <a:t>testimonials ​</a:t>
              </a:r>
              <a:endParaRPr lang="en-US" dirty="0"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47080" y="4980266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4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sp>
        <p:nvSpPr>
          <p:cNvPr id="390" name="Google Shape;390;p9"/>
          <p:cNvSpPr/>
          <p:nvPr/>
        </p:nvSpPr>
        <p:spPr>
          <a:xfrm>
            <a:off x="237974" y="1221645"/>
            <a:ext cx="6833386" cy="528585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>
            <a:off x="280008" y="775013"/>
            <a:ext cx="8153400" cy="1085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68" tIns="25368" rIns="25368" bIns="25368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IN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FOC</a:t>
            </a:r>
            <a:r>
              <a:rPr lang="en-IN" sz="4800" b="1" spc="-15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lang="en-IN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S </a:t>
            </a:r>
            <a:r>
              <a:rPr lang="en-IN" sz="4800" b="1" spc="-15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lang="en-IN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N LOCAL SEO</a:t>
            </a:r>
            <a:endParaRPr sz="4800" b="1" spc="-15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pPr>
              <a:lnSpc>
                <a:spcPct val="70000"/>
              </a:lnSpc>
              <a:defRPr/>
            </a:pPr>
            <a:r>
              <a:rPr lang="en-IN" sz="4800" b="1" spc="-150" dirty="0">
                <a:solidFill>
                  <a:prstClr val="white"/>
                </a:solidFill>
                <a:latin typeface="Arial"/>
                <a:cs typeface="Arial"/>
              </a:rPr>
              <a:t>GOOGLE MY BUSINESS</a:t>
            </a:r>
            <a:endParaRPr lang="en-IN" sz="4800" b="1" spc="-15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9"/>
          <p:cNvSpPr/>
          <p:nvPr/>
        </p:nvSpPr>
        <p:spPr>
          <a:xfrm>
            <a:off x="2547" y="295375"/>
            <a:ext cx="45707" cy="6261060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71;p9">
            <a:extLst>
              <a:ext uri="{FF2B5EF4-FFF2-40B4-BE49-F238E27FC236}">
                <a16:creationId xmlns:a16="http://schemas.microsoft.com/office/drawing/2014/main" id="{EC202164-4220-FB6D-415E-F468D18C5403}"/>
              </a:ext>
            </a:extLst>
          </p:cNvPr>
          <p:cNvSpPr/>
          <p:nvPr/>
        </p:nvSpPr>
        <p:spPr>
          <a:xfrm>
            <a:off x="12143176" y="295375"/>
            <a:ext cx="45707" cy="6261060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42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unning on a blue and white rectangular surface&#10;&#10;Description automatically generated">
            <a:extLst>
              <a:ext uri="{FF2B5EF4-FFF2-40B4-BE49-F238E27FC236}">
                <a16:creationId xmlns:a16="http://schemas.microsoft.com/office/drawing/2014/main" id="{279938DF-F286-E968-DD11-D86B4CCF2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11765" y="-15458"/>
            <a:ext cx="12711065" cy="6873457"/>
          </a:xfrm>
          <a:prstGeom prst="rect">
            <a:avLst/>
          </a:prstGeom>
        </p:spPr>
      </p:pic>
      <p:sp>
        <p:nvSpPr>
          <p:cNvPr id="232" name="Rectangle 231">
            <a:extLst>
              <a:ext uri="{FF2B5EF4-FFF2-40B4-BE49-F238E27FC236}">
                <a16:creationId xmlns:a16="http://schemas.microsoft.com/office/drawing/2014/main" id="{35C12633-18CD-E759-AFA7-3F01D97E1632}"/>
              </a:ext>
            </a:extLst>
          </p:cNvPr>
          <p:cNvSpPr/>
          <p:nvPr/>
        </p:nvSpPr>
        <p:spPr>
          <a:xfrm>
            <a:off x="7580628" y="1077234"/>
            <a:ext cx="4304240" cy="528723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pic>
        <p:nvPicPr>
          <p:cNvPr id="237" name="Graphic 236">
            <a:extLst>
              <a:ext uri="{FF2B5EF4-FFF2-40B4-BE49-F238E27FC236}">
                <a16:creationId xmlns:a16="http://schemas.microsoft.com/office/drawing/2014/main" id="{390A69B2-5D44-84B3-8571-F42863760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268329" y="2637621"/>
            <a:ext cx="460674" cy="357419"/>
          </a:xfrm>
          <a:prstGeom prst="rect">
            <a:avLst/>
          </a:prstGeom>
        </p:spPr>
      </p:pic>
      <p:pic>
        <p:nvPicPr>
          <p:cNvPr id="240" name="Graphic 239">
            <a:extLst>
              <a:ext uri="{FF2B5EF4-FFF2-40B4-BE49-F238E27FC236}">
                <a16:creationId xmlns:a16="http://schemas.microsoft.com/office/drawing/2014/main" id="{756A1CDD-22CF-BA07-4758-ADB4C8188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110241" y="2319681"/>
            <a:ext cx="460674" cy="375364"/>
          </a:xfrm>
          <a:prstGeom prst="rect">
            <a:avLst/>
          </a:prstGeom>
        </p:spPr>
      </p:pic>
      <p:sp>
        <p:nvSpPr>
          <p:cNvPr id="2" name="Shape 121">
            <a:extLst>
              <a:ext uri="{FF2B5EF4-FFF2-40B4-BE49-F238E27FC236}">
                <a16:creationId xmlns:a16="http://schemas.microsoft.com/office/drawing/2014/main" id="{A1660476-2F0B-59C9-9A43-50837C9413FE}"/>
              </a:ext>
            </a:extLst>
          </p:cNvPr>
          <p:cNvSpPr/>
          <p:nvPr/>
        </p:nvSpPr>
        <p:spPr>
          <a:xfrm>
            <a:off x="7580629" y="125570"/>
            <a:ext cx="4316885" cy="1613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none" lIns="25399" tIns="25399" rIns="25399" bIns="25399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Roboto Black"/>
                <a:cs typeface="Arial" charset="0"/>
              </a:rPr>
              <a:t>5. SEO is </a:t>
            </a:r>
          </a:p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Roboto Black"/>
                <a:cs typeface="Arial" charset="0"/>
              </a:rPr>
              <a:t>MARATHON </a:t>
            </a:r>
          </a:p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 dirty="0">
                <a:solidFill>
                  <a:schemeClr val="bg1"/>
                </a:solidFill>
                <a:latin typeface="Arial" charset="0"/>
                <a:ea typeface="Roboto Black"/>
                <a:cs typeface="Arial" charset="0"/>
              </a:rPr>
              <a:t>NOT A SPRINT </a:t>
            </a:r>
            <a:r>
              <a:rPr lang="en-US" sz="1800" b="0" i="0" dirty="0">
                <a:solidFill>
                  <a:srgbClr val="404040"/>
                </a:solidFill>
                <a:effectLst/>
                <a:latin typeface="Segoe UI" panose="020B0502040204020203" pitchFamily="34" charset="0"/>
              </a:rPr>
              <a:t>​</a:t>
            </a:r>
            <a:r>
              <a:rPr lang="en-US" sz="4800" b="1" kern="0" cap="all" spc="-150" dirty="0">
                <a:solidFill>
                  <a:schemeClr val="bg1"/>
                </a:solidFill>
                <a:latin typeface="Arial" charset="0"/>
                <a:ea typeface="Roboto Black"/>
                <a:cs typeface="Arial" charset="0"/>
              </a:rPr>
              <a:t>​</a:t>
            </a:r>
            <a:endParaRPr sz="4800" b="1" kern="0" cap="all" spc="-150" dirty="0">
              <a:solidFill>
                <a:schemeClr val="bg1"/>
              </a:solidFill>
              <a:latin typeface="Arial" charset="0"/>
              <a:ea typeface="Roboto Black"/>
              <a:cs typeface="Arial" charset="0"/>
              <a:sym typeface="Roboto Black"/>
            </a:endParaRPr>
          </a:p>
        </p:txBody>
      </p:sp>
      <p:sp>
        <p:nvSpPr>
          <p:cNvPr id="17" name="Google Shape;380;p9">
            <a:extLst>
              <a:ext uri="{FF2B5EF4-FFF2-40B4-BE49-F238E27FC236}">
                <a16:creationId xmlns:a16="http://schemas.microsoft.com/office/drawing/2014/main" id="{D096F678-0AB7-7B64-8C1C-C3E7E1E10FA5}"/>
              </a:ext>
            </a:extLst>
          </p:cNvPr>
          <p:cNvSpPr txBox="1"/>
          <p:nvPr/>
        </p:nvSpPr>
        <p:spPr>
          <a:xfrm>
            <a:off x="8251345" y="2393209"/>
            <a:ext cx="4012716" cy="33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404040"/>
                </a:solidFill>
                <a:sym typeface="Roboto Black"/>
              </a:rPr>
              <a:t>More time = More advantage ​</a:t>
            </a:r>
          </a:p>
        </p:txBody>
      </p:sp>
      <p:sp>
        <p:nvSpPr>
          <p:cNvPr id="18" name="Google Shape;382;p9">
            <a:extLst>
              <a:ext uri="{FF2B5EF4-FFF2-40B4-BE49-F238E27FC236}">
                <a16:creationId xmlns:a16="http://schemas.microsoft.com/office/drawing/2014/main" id="{234D91FB-1733-F941-0CD1-9D4ECD187CAD}"/>
              </a:ext>
            </a:extLst>
          </p:cNvPr>
          <p:cNvSpPr/>
          <p:nvPr/>
        </p:nvSpPr>
        <p:spPr>
          <a:xfrm>
            <a:off x="7580628" y="2281536"/>
            <a:ext cx="189389" cy="70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rPr>
              <a:t>1</a:t>
            </a:r>
            <a:endParaRPr kumimoji="0" sz="3999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 Black"/>
            </a:endParaRPr>
          </a:p>
        </p:txBody>
      </p:sp>
      <p:sp>
        <p:nvSpPr>
          <p:cNvPr id="20" name="Google Shape;375;p9">
            <a:extLst>
              <a:ext uri="{FF2B5EF4-FFF2-40B4-BE49-F238E27FC236}">
                <a16:creationId xmlns:a16="http://schemas.microsoft.com/office/drawing/2014/main" id="{768F3764-C360-6843-56A3-FBD92F3EF4E9}"/>
              </a:ext>
            </a:extLst>
          </p:cNvPr>
          <p:cNvSpPr txBox="1"/>
          <p:nvPr/>
        </p:nvSpPr>
        <p:spPr>
          <a:xfrm>
            <a:off x="8146437" y="3267926"/>
            <a:ext cx="3590697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Tackle your vicinity and reduce competition​</a:t>
            </a:r>
          </a:p>
        </p:txBody>
      </p:sp>
      <p:sp>
        <p:nvSpPr>
          <p:cNvPr id="21" name="Google Shape;377;p9">
            <a:extLst>
              <a:ext uri="{FF2B5EF4-FFF2-40B4-BE49-F238E27FC236}">
                <a16:creationId xmlns:a16="http://schemas.microsoft.com/office/drawing/2014/main" id="{7F471F00-6217-F90E-8829-28DEACE312F4}"/>
              </a:ext>
            </a:extLst>
          </p:cNvPr>
          <p:cNvSpPr/>
          <p:nvPr/>
        </p:nvSpPr>
        <p:spPr>
          <a:xfrm>
            <a:off x="7575741" y="3215259"/>
            <a:ext cx="393558" cy="70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rPr>
              <a:t>2</a:t>
            </a:r>
            <a:endParaRPr kumimoji="0" sz="3999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 Black"/>
            </a:endParaRPr>
          </a:p>
        </p:txBody>
      </p:sp>
      <p:sp>
        <p:nvSpPr>
          <p:cNvPr id="23" name="Google Shape;383;p9">
            <a:extLst>
              <a:ext uri="{FF2B5EF4-FFF2-40B4-BE49-F238E27FC236}">
                <a16:creationId xmlns:a16="http://schemas.microsoft.com/office/drawing/2014/main" id="{8F52155C-4368-4D07-C106-36FA49ACF668}"/>
              </a:ext>
            </a:extLst>
          </p:cNvPr>
          <p:cNvSpPr txBox="1"/>
          <p:nvPr/>
        </p:nvSpPr>
        <p:spPr>
          <a:xfrm>
            <a:off x="8074738" y="4291464"/>
            <a:ext cx="3700427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Gain insights into local search performance ​</a:t>
            </a:r>
          </a:p>
        </p:txBody>
      </p:sp>
      <p:sp>
        <p:nvSpPr>
          <p:cNvPr id="24" name="Google Shape;384;p9">
            <a:extLst>
              <a:ext uri="{FF2B5EF4-FFF2-40B4-BE49-F238E27FC236}">
                <a16:creationId xmlns:a16="http://schemas.microsoft.com/office/drawing/2014/main" id="{3331F9CD-933C-66EA-0BD8-2C89E2283852}"/>
              </a:ext>
            </a:extLst>
          </p:cNvPr>
          <p:cNvSpPr/>
          <p:nvPr/>
        </p:nvSpPr>
        <p:spPr>
          <a:xfrm>
            <a:off x="7575743" y="4290617"/>
            <a:ext cx="393558" cy="70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rPr>
              <a:t>3</a:t>
            </a:r>
            <a:endParaRPr kumimoji="0" sz="3999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 Black"/>
            </a:endParaRPr>
          </a:p>
        </p:txBody>
      </p:sp>
      <p:sp>
        <p:nvSpPr>
          <p:cNvPr id="26" name="Google Shape;387;p9">
            <a:extLst>
              <a:ext uri="{FF2B5EF4-FFF2-40B4-BE49-F238E27FC236}">
                <a16:creationId xmlns:a16="http://schemas.microsoft.com/office/drawing/2014/main" id="{488900B2-B33D-6A42-0AD1-C36F9FE91A94}"/>
              </a:ext>
            </a:extLst>
          </p:cNvPr>
          <p:cNvSpPr txBox="1"/>
          <p:nvPr/>
        </p:nvSpPr>
        <p:spPr>
          <a:xfrm>
            <a:off x="8074738" y="5355265"/>
            <a:ext cx="3482151" cy="369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Social proof and testimonials ​</a:t>
            </a:r>
          </a:p>
        </p:txBody>
      </p:sp>
      <p:sp>
        <p:nvSpPr>
          <p:cNvPr id="27" name="Google Shape;388;p9">
            <a:extLst>
              <a:ext uri="{FF2B5EF4-FFF2-40B4-BE49-F238E27FC236}">
                <a16:creationId xmlns:a16="http://schemas.microsoft.com/office/drawing/2014/main" id="{51CB5C14-13F6-6EAC-E1BB-6529273B2B2C}"/>
              </a:ext>
            </a:extLst>
          </p:cNvPr>
          <p:cNvSpPr/>
          <p:nvPr/>
        </p:nvSpPr>
        <p:spPr>
          <a:xfrm>
            <a:off x="7551930" y="5242738"/>
            <a:ext cx="393558" cy="70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rPr>
              <a:t>4</a:t>
            </a:r>
            <a:endParaRPr kumimoji="0" sz="3999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44557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28757-ACEB-055A-4E0E-21AD3AC79F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185" y="68893"/>
            <a:ext cx="12502369" cy="7193144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01448E2-4B8E-8AF9-34D3-04248F99E1A2}"/>
              </a:ext>
            </a:extLst>
          </p:cNvPr>
          <p:cNvSpPr/>
          <p:nvPr/>
        </p:nvSpPr>
        <p:spPr>
          <a:xfrm flipH="1">
            <a:off x="6095999" y="1871331"/>
            <a:ext cx="2743200" cy="4846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6E40CA-93F2-F50B-6B5C-674C5B99A92D}"/>
              </a:ext>
            </a:extLst>
          </p:cNvPr>
          <p:cNvSpPr/>
          <p:nvPr/>
        </p:nvSpPr>
        <p:spPr>
          <a:xfrm>
            <a:off x="1403498" y="2137143"/>
            <a:ext cx="808074" cy="218819"/>
          </a:xfrm>
          <a:prstGeom prst="rect">
            <a:avLst/>
          </a:prstGeom>
          <a:noFill/>
          <a:ln w="38100">
            <a:solidFill>
              <a:srgbClr val="CE05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27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balance&#10;&#10;Description automatically generated">
            <a:extLst>
              <a:ext uri="{FF2B5EF4-FFF2-40B4-BE49-F238E27FC236}">
                <a16:creationId xmlns:a16="http://schemas.microsoft.com/office/drawing/2014/main" id="{28C7E320-13D5-7B1E-B416-9EC068A492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" y="-3264"/>
            <a:ext cx="12192002" cy="7119457"/>
          </a:xfrm>
          <a:prstGeom prst="rect">
            <a:avLst/>
          </a:prstGeom>
        </p:spPr>
      </p:pic>
      <p:pic>
        <p:nvPicPr>
          <p:cNvPr id="3" name="Picture 2" descr="A computer on a desk&#10;&#10;Description automatically generated" hidden="1">
            <a:extLst>
              <a:ext uri="{FF2B5EF4-FFF2-40B4-BE49-F238E27FC236}">
                <a16:creationId xmlns:a16="http://schemas.microsoft.com/office/drawing/2014/main" id="{C40411F0-5096-1B62-58EA-D68B2796B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9359" y="0"/>
            <a:ext cx="5102410" cy="6858000"/>
          </a:xfrm>
          <a:prstGeom prst="rect">
            <a:avLst/>
          </a:prstGeom>
        </p:spPr>
      </p:pic>
      <p:grpSp>
        <p:nvGrpSpPr>
          <p:cNvPr id="26" name="Group 25" hidden="1">
            <a:extLst>
              <a:ext uri="{FF2B5EF4-FFF2-40B4-BE49-F238E27FC236}">
                <a16:creationId xmlns:a16="http://schemas.microsoft.com/office/drawing/2014/main" id="{5FB271D0-5C2E-A938-D489-6A9C37055B41}"/>
              </a:ext>
            </a:extLst>
          </p:cNvPr>
          <p:cNvGrpSpPr/>
          <p:nvPr/>
        </p:nvGrpSpPr>
        <p:grpSpPr>
          <a:xfrm>
            <a:off x="235463" y="127882"/>
            <a:ext cx="2244469" cy="925843"/>
            <a:chOff x="572467" y="240383"/>
            <a:chExt cx="3048000" cy="1257300"/>
          </a:xfrm>
        </p:grpSpPr>
        <p:pic>
          <p:nvPicPr>
            <p:cNvPr id="24" name="Picture 23" descr="A red text on a black background&#10;&#10;Description automatically generated">
              <a:extLst>
                <a:ext uri="{FF2B5EF4-FFF2-40B4-BE49-F238E27FC236}">
                  <a16:creationId xmlns:a16="http://schemas.microsoft.com/office/drawing/2014/main" id="{46115B8F-8AFE-A7D4-4957-99F2FFD11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467" y="240383"/>
              <a:ext cx="3048000" cy="1257300"/>
            </a:xfrm>
            <a:prstGeom prst="rect">
              <a:avLst/>
            </a:prstGeom>
          </p:spPr>
        </p:pic>
        <p:pic>
          <p:nvPicPr>
            <p:cNvPr id="25" name="Picture 24" descr="A red text on a black background&#10;&#10;Description automatically generated">
              <a:extLst>
                <a:ext uri="{FF2B5EF4-FFF2-40B4-BE49-F238E27FC236}">
                  <a16:creationId xmlns:a16="http://schemas.microsoft.com/office/drawing/2014/main" id="{08394919-192A-A962-7931-C746362B8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467" y="240383"/>
              <a:ext cx="3048000" cy="12573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508C58C-FF11-4A04-8065-798AFA8F775F}"/>
              </a:ext>
            </a:extLst>
          </p:cNvPr>
          <p:cNvGrpSpPr/>
          <p:nvPr/>
        </p:nvGrpSpPr>
        <p:grpSpPr>
          <a:xfrm>
            <a:off x="454896" y="127882"/>
            <a:ext cx="10052399" cy="1788716"/>
            <a:chOff x="454896" y="-1070260"/>
            <a:chExt cx="10052399" cy="1788716"/>
          </a:xfrm>
        </p:grpSpPr>
        <p:sp>
          <p:nvSpPr>
            <p:cNvPr id="7" name="Shape 121">
              <a:extLst>
                <a:ext uri="{FF2B5EF4-FFF2-40B4-BE49-F238E27FC236}">
                  <a16:creationId xmlns:a16="http://schemas.microsoft.com/office/drawing/2014/main" id="{178AB80A-836B-25D5-6C7A-1114A3B80639}"/>
                </a:ext>
              </a:extLst>
            </p:cNvPr>
            <p:cNvSpPr/>
            <p:nvPr/>
          </p:nvSpPr>
          <p:spPr>
            <a:xfrm>
              <a:off x="508110" y="-1070260"/>
              <a:ext cx="3544238" cy="6668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:ma14="http://schemas.microsoft.com/office/mac/drawingml/2011/main" xmlns="" val="1"/>
              </a:ext>
            </a:extLst>
          </p:spPr>
          <p:txBody>
            <a:bodyPr wrap="none" lIns="25399" tIns="25399" rIns="25399" bIns="25399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2724"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000" b="1" kern="0" cap="all" spc="-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Micro moves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FA2591-E960-640D-CEF2-606FBE6B15A6}"/>
                </a:ext>
              </a:extLst>
            </p:cNvPr>
            <p:cNvSpPr txBox="1"/>
            <p:nvPr/>
          </p:nvSpPr>
          <p:spPr>
            <a:xfrm>
              <a:off x="454896" y="-374503"/>
              <a:ext cx="4795466" cy="3692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US" sz="1800" b="0" dirty="0">
                  <a:solidFill>
                    <a:schemeClr val="bg1"/>
                  </a:solidFill>
                </a:rPr>
                <a:t>Micro Moves are subtle actions or activities.</a:t>
              </a:r>
            </a:p>
          </p:txBody>
        </p:sp>
        <p:sp>
          <p:nvSpPr>
            <p:cNvPr id="8" name="Shape 121">
              <a:extLst>
                <a:ext uri="{FF2B5EF4-FFF2-40B4-BE49-F238E27FC236}">
                  <a16:creationId xmlns:a16="http://schemas.microsoft.com/office/drawing/2014/main" id="{B83143ED-FAAA-8592-B18C-AAC850E33ABA}"/>
                </a:ext>
              </a:extLst>
            </p:cNvPr>
            <p:cNvSpPr/>
            <p:nvPr/>
          </p:nvSpPr>
          <p:spPr>
            <a:xfrm>
              <a:off x="508110" y="236275"/>
              <a:ext cx="1853069" cy="48218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:ma14="http://schemas.microsoft.com/office/mac/drawingml/2011/main" xmlns="" val="1"/>
              </a:ext>
            </a:extLst>
          </p:spPr>
          <p:txBody>
            <a:bodyPr wrap="none" lIns="25399" tIns="25399" rIns="25399" bIns="25399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2724"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2800" b="1" kern="0" spc="-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20% work</a:t>
              </a:r>
              <a:endPara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Shape 121">
              <a:extLst>
                <a:ext uri="{FF2B5EF4-FFF2-40B4-BE49-F238E27FC236}">
                  <a16:creationId xmlns:a16="http://schemas.microsoft.com/office/drawing/2014/main" id="{D6360BCA-5BDD-F0D4-6D77-2D2D9715DC5F}"/>
                </a:ext>
              </a:extLst>
            </p:cNvPr>
            <p:cNvSpPr/>
            <p:nvPr/>
          </p:nvSpPr>
          <p:spPr>
            <a:xfrm>
              <a:off x="8392936" y="236275"/>
              <a:ext cx="2114359" cy="48218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:ma14="http://schemas.microsoft.com/office/mac/drawingml/2011/main" xmlns="" val="1"/>
              </a:ext>
            </a:extLst>
          </p:spPr>
          <p:txBody>
            <a:bodyPr wrap="none" lIns="25399" tIns="25399" rIns="25399" bIns="25399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2724"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2800" b="1" kern="0" spc="-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80% RESULT</a:t>
              </a:r>
              <a:endPara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91B955-9A26-A2AE-A383-2B0AEC69ADC3}"/>
              </a:ext>
            </a:extLst>
          </p:cNvPr>
          <p:cNvGrpSpPr/>
          <p:nvPr/>
        </p:nvGrpSpPr>
        <p:grpSpPr>
          <a:xfrm>
            <a:off x="6986987" y="127882"/>
            <a:ext cx="7470250" cy="1403578"/>
            <a:chOff x="6986987" y="-1131815"/>
            <a:chExt cx="7470250" cy="140357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8B9375-D1DF-E241-F095-E6B98670059D}"/>
                </a:ext>
              </a:extLst>
            </p:cNvPr>
            <p:cNvSpPr txBox="1"/>
            <p:nvPr/>
          </p:nvSpPr>
          <p:spPr>
            <a:xfrm>
              <a:off x="6986987" y="-1131815"/>
              <a:ext cx="74702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12724"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000" b="1" kern="0" cap="all" spc="-150" dirty="0">
                  <a:solidFill>
                    <a:schemeClr val="bg1"/>
                  </a:solidFill>
                  <a:latin typeface="Arial" panose="020B0604020202020204" pitchFamily="34" charset="0"/>
                  <a:ea typeface="Roboto Black"/>
                  <a:cs typeface="Arial" panose="020B0604020202020204" pitchFamily="34" charset="0"/>
                  <a:sym typeface="Roboto Black"/>
                </a:rPr>
                <a:t>Macro impact</a:t>
              </a:r>
              <a:endParaRPr lang="en-US" sz="4000" b="1" kern="0" cap="all" spc="-150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A40667-6051-94F8-882C-C9828C24FF7A}"/>
                </a:ext>
              </a:extLst>
            </p:cNvPr>
            <p:cNvSpPr txBox="1"/>
            <p:nvPr/>
          </p:nvSpPr>
          <p:spPr>
            <a:xfrm>
              <a:off x="6986987" y="-374503"/>
              <a:ext cx="4795466" cy="646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US" sz="1800" b="0" dirty="0">
                  <a:solidFill>
                    <a:schemeClr val="bg1"/>
                  </a:solidFill>
                </a:rPr>
                <a:t>Macro Outcomes are impactful, measurable results.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5162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walking up stairs with smoke and buildings behind him&#10;&#10;Description automatically generated">
            <a:extLst>
              <a:ext uri="{FF2B5EF4-FFF2-40B4-BE49-F238E27FC236}">
                <a16:creationId xmlns:a16="http://schemas.microsoft.com/office/drawing/2014/main" id="{2761316D-B6B0-5D8A-B9BD-8494E8D81A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10" y="0"/>
            <a:ext cx="5165766" cy="6858000"/>
          </a:xfrm>
          <a:prstGeom prst="rect">
            <a:avLst/>
          </a:prstGeom>
        </p:spPr>
      </p:pic>
      <p:sp>
        <p:nvSpPr>
          <p:cNvPr id="374" name="Google Shape;374;p9"/>
          <p:cNvSpPr/>
          <p:nvPr/>
        </p:nvSpPr>
        <p:spPr>
          <a:xfrm>
            <a:off x="367791" y="6358354"/>
            <a:ext cx="7950009" cy="30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44" tIns="45688" rIns="22844" bIns="45688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293601-729C-8B3C-8DC2-A3223426131B}"/>
              </a:ext>
            </a:extLst>
          </p:cNvPr>
          <p:cNvGrpSpPr/>
          <p:nvPr/>
        </p:nvGrpSpPr>
        <p:grpSpPr>
          <a:xfrm>
            <a:off x="5394789" y="5203092"/>
            <a:ext cx="5763244" cy="707702"/>
            <a:chOff x="1004039" y="2221578"/>
            <a:chExt cx="5763244" cy="707702"/>
          </a:xfrm>
        </p:grpSpPr>
        <p:sp>
          <p:nvSpPr>
            <p:cNvPr id="376" name="Google Shape;376;p9"/>
            <p:cNvSpPr/>
            <p:nvPr/>
          </p:nvSpPr>
          <p:spPr>
            <a:xfrm>
              <a:off x="1004039" y="2221578"/>
              <a:ext cx="344975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Black"/>
                  <a:cs typeface="Arial" panose="020B0604020202020204" pitchFamily="34" charset="0"/>
                  <a:sym typeface="Arial Black"/>
                </a:rPr>
                <a:t>5</a:t>
              </a:r>
              <a:endParaRPr kumimoji="0" sz="39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Arial Black"/>
                <a:cs typeface="Arial" panose="020B0604020202020204" pitchFamily="34" charset="0"/>
                <a:sym typeface="Arial Black"/>
              </a:endParaRPr>
            </a:p>
          </p:txBody>
        </p:sp>
        <p:sp>
          <p:nvSpPr>
            <p:cNvPr id="378" name="Google Shape;378;p9"/>
            <p:cNvSpPr txBox="1"/>
            <p:nvPr/>
          </p:nvSpPr>
          <p:spPr>
            <a:xfrm>
              <a:off x="1482226" y="2406196"/>
              <a:ext cx="5285057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Less competition for niche phrases.​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37E6A6-03AD-9E1A-4DFA-E0E84215698F}"/>
              </a:ext>
            </a:extLst>
          </p:cNvPr>
          <p:cNvGrpSpPr/>
          <p:nvPr/>
        </p:nvGrpSpPr>
        <p:grpSpPr>
          <a:xfrm>
            <a:off x="5399676" y="1925189"/>
            <a:ext cx="7815665" cy="707702"/>
            <a:chOff x="6131435" y="2228112"/>
            <a:chExt cx="7815665" cy="707702"/>
          </a:xfrm>
        </p:grpSpPr>
        <p:sp>
          <p:nvSpPr>
            <p:cNvPr id="380" name="Google Shape;380;p9"/>
            <p:cNvSpPr txBox="1"/>
            <p:nvPr/>
          </p:nvSpPr>
          <p:spPr>
            <a:xfrm>
              <a:off x="6637883" y="2414475"/>
              <a:ext cx="7309217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/>
                <a:t>Specific</a:t>
              </a:r>
              <a:r>
                <a:rPr lang="en-US" dirty="0"/>
                <a:t> is terrific​</a:t>
              </a: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6131435" y="2228112"/>
              <a:ext cx="344975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1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425101D-F7EE-7789-89F7-051B1965ADF8}"/>
              </a:ext>
            </a:extLst>
          </p:cNvPr>
          <p:cNvGrpSpPr/>
          <p:nvPr/>
        </p:nvGrpSpPr>
        <p:grpSpPr>
          <a:xfrm>
            <a:off x="5394789" y="2690771"/>
            <a:ext cx="7082720" cy="707702"/>
            <a:chOff x="940009" y="3775810"/>
            <a:chExt cx="7082720" cy="707702"/>
          </a:xfrm>
        </p:grpSpPr>
        <p:sp>
          <p:nvSpPr>
            <p:cNvPr id="375" name="Google Shape;375;p9"/>
            <p:cNvSpPr txBox="1"/>
            <p:nvPr/>
          </p:nvSpPr>
          <p:spPr>
            <a:xfrm>
              <a:off x="1482227" y="3922401"/>
              <a:ext cx="6540502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Reflect more specific user intent​</a:t>
              </a: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40009" y="3775810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2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6D344B-8ABD-204C-BCE0-6C98D4044115}"/>
              </a:ext>
            </a:extLst>
          </p:cNvPr>
          <p:cNvGrpSpPr/>
          <p:nvPr/>
        </p:nvGrpSpPr>
        <p:grpSpPr>
          <a:xfrm>
            <a:off x="5394790" y="3483285"/>
            <a:ext cx="7251711" cy="707702"/>
            <a:chOff x="6091108" y="3739702"/>
            <a:chExt cx="7251711" cy="707702"/>
          </a:xfrm>
        </p:grpSpPr>
        <p:sp>
          <p:nvSpPr>
            <p:cNvPr id="383" name="Google Shape;383;p9"/>
            <p:cNvSpPr txBox="1"/>
            <p:nvPr/>
          </p:nvSpPr>
          <p:spPr>
            <a:xfrm>
              <a:off x="6602442" y="3919971"/>
              <a:ext cx="6740377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Faster to first page on searches for specific keywords​</a:t>
              </a: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6091108" y="3739702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3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D128AB8-6654-4F56-2C7A-7FE77E3FB815}"/>
              </a:ext>
            </a:extLst>
          </p:cNvPr>
          <p:cNvGrpSpPr/>
          <p:nvPr/>
        </p:nvGrpSpPr>
        <p:grpSpPr>
          <a:xfrm>
            <a:off x="5370978" y="4342804"/>
            <a:ext cx="6877931" cy="707702"/>
            <a:chOff x="947080" y="4980266"/>
            <a:chExt cx="6877931" cy="707702"/>
          </a:xfrm>
        </p:grpSpPr>
        <p:sp>
          <p:nvSpPr>
            <p:cNvPr id="387" name="Google Shape;387;p9"/>
            <p:cNvSpPr txBox="1"/>
            <p:nvPr/>
          </p:nvSpPr>
          <p:spPr>
            <a:xfrm>
              <a:off x="1482226" y="5051278"/>
              <a:ext cx="6342785" cy="584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Long tail keywords ensures the optimization appears in specific searches​</a:t>
              </a: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47080" y="4980266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4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sp>
        <p:nvSpPr>
          <p:cNvPr id="390" name="Google Shape;390;p9"/>
          <p:cNvSpPr/>
          <p:nvPr/>
        </p:nvSpPr>
        <p:spPr>
          <a:xfrm>
            <a:off x="5379743" y="771540"/>
            <a:ext cx="4668885" cy="528585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>
            <a:off x="5370978" y="336087"/>
            <a:ext cx="8153400" cy="1085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68" tIns="25368" rIns="25368" bIns="25368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lang="en-IN" sz="4800" b="1" dirty="0">
                <a:solidFill>
                  <a:srgbClr val="404040"/>
                </a:solidFill>
                <a:latin typeface="Segoe UI" panose="020B0502040204020203" pitchFamily="34" charset="0"/>
                <a:ea typeface="Roboto Black"/>
                <a:cs typeface="Segoe UI" panose="020B0502040204020203" pitchFamily="34" charset="0"/>
              </a:rPr>
              <a:t>LONG T</a:t>
            </a:r>
            <a:r>
              <a:rPr lang="en-I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Black"/>
                <a:cs typeface="Segoe UI" panose="020B0502040204020203" pitchFamily="34" charset="0"/>
              </a:rPr>
              <a:t>AIL WINS IN 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800" b="1" dirty="0">
                <a:solidFill>
                  <a:prstClr val="white"/>
                </a:solidFill>
                <a:latin typeface="Arial"/>
                <a:cs typeface="Arial"/>
              </a:rPr>
              <a:t>THE</a:t>
            </a:r>
            <a:r>
              <a:rPr lang="en-I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Black"/>
                <a:cs typeface="Segoe UI" panose="020B0502040204020203" pitchFamily="34" charset="0"/>
              </a:rPr>
              <a:t> </a:t>
            </a:r>
            <a:r>
              <a:rPr kumimoji="0" lang="en-I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LONG RUN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9"/>
          <p:cNvSpPr/>
          <p:nvPr/>
        </p:nvSpPr>
        <p:spPr>
          <a:xfrm>
            <a:off x="2547" y="295375"/>
            <a:ext cx="45707" cy="6261060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71;p9">
            <a:extLst>
              <a:ext uri="{FF2B5EF4-FFF2-40B4-BE49-F238E27FC236}">
                <a16:creationId xmlns:a16="http://schemas.microsoft.com/office/drawing/2014/main" id="{16021013-E53F-BF12-8AB5-ECD9F335CF20}"/>
              </a:ext>
            </a:extLst>
          </p:cNvPr>
          <p:cNvSpPr/>
          <p:nvPr/>
        </p:nvSpPr>
        <p:spPr>
          <a:xfrm>
            <a:off x="12143176" y="295375"/>
            <a:ext cx="45707" cy="6261060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80;p9">
            <a:extLst>
              <a:ext uri="{FF2B5EF4-FFF2-40B4-BE49-F238E27FC236}">
                <a16:creationId xmlns:a16="http://schemas.microsoft.com/office/drawing/2014/main" id="{4EED19E4-23FA-6A5D-0A92-08F859BAA322}"/>
              </a:ext>
            </a:extLst>
          </p:cNvPr>
          <p:cNvSpPr txBox="1"/>
          <p:nvPr/>
        </p:nvSpPr>
        <p:spPr>
          <a:xfrm>
            <a:off x="5422907" y="1443936"/>
            <a:ext cx="7309217" cy="369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>
              <a:defRPr/>
            </a:pPr>
            <a:r>
              <a:rPr lang="en-US" sz="1800" b="1" i="0" u="none" strike="noStrike" cap="all" dirty="0">
                <a:solidFill>
                  <a:srgbClr val="AB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DON’T JUST GO FOR PRIMARY KEYWORDS</a:t>
            </a:r>
            <a:r>
              <a:rPr lang="en-US" sz="1800" b="0" i="0" dirty="0">
                <a:solidFill>
                  <a:srgbClr val="AB1E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600" b="1" dirty="0">
              <a:solidFill>
                <a:srgbClr val="AB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880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4701B4-9B76-57B5-0978-AC31B7F031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288" y="0"/>
            <a:ext cx="12680190" cy="727267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11B3BBC-FBE5-7588-8BF2-1194DF24588A}"/>
              </a:ext>
            </a:extLst>
          </p:cNvPr>
          <p:cNvSpPr/>
          <p:nvPr/>
        </p:nvSpPr>
        <p:spPr>
          <a:xfrm flipH="1">
            <a:off x="6691424" y="1190847"/>
            <a:ext cx="2743200" cy="4846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70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tablet with a graph on it&#10;&#10;Description automatically generated">
            <a:extLst>
              <a:ext uri="{FF2B5EF4-FFF2-40B4-BE49-F238E27FC236}">
                <a16:creationId xmlns:a16="http://schemas.microsoft.com/office/drawing/2014/main" id="{D9B82EE7-6FA5-5F46-C98E-1EBD9F4193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794" y="-1682713"/>
            <a:ext cx="12322794" cy="664380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EEC1ACE-81ED-A6C8-2807-F080FCE562BB}"/>
              </a:ext>
            </a:extLst>
          </p:cNvPr>
          <p:cNvGrpSpPr/>
          <p:nvPr/>
        </p:nvGrpSpPr>
        <p:grpSpPr>
          <a:xfrm>
            <a:off x="351999" y="325517"/>
            <a:ext cx="10719124" cy="1130118"/>
            <a:chOff x="4507439" y="523131"/>
            <a:chExt cx="10719124" cy="113011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4A6F29-80F3-7368-9B2E-56794BFE63CD}"/>
                </a:ext>
              </a:extLst>
            </p:cNvPr>
            <p:cNvSpPr/>
            <p:nvPr/>
          </p:nvSpPr>
          <p:spPr>
            <a:xfrm>
              <a:off x="4578095" y="992589"/>
              <a:ext cx="6760465" cy="534426"/>
            </a:xfrm>
            <a:prstGeom prst="rect">
              <a:avLst/>
            </a:prstGeom>
            <a:solidFill>
              <a:srgbClr val="AB1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78F162-A749-4101-405D-1A1499908AEC}"/>
                </a:ext>
              </a:extLst>
            </p:cNvPr>
            <p:cNvSpPr txBox="1"/>
            <p:nvPr/>
          </p:nvSpPr>
          <p:spPr>
            <a:xfrm>
              <a:off x="4507439" y="523131"/>
              <a:ext cx="10719124" cy="1130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ts val="3800"/>
                </a:lnSpc>
                <a:defRPr sz="3600" b="0" spc="-150">
                  <a:solidFill>
                    <a:srgbClr val="333333"/>
                  </a:solidFill>
                  <a:latin typeface="Segoe UI Bold" panose="020B0802040204020203" pitchFamily="34" charset="0"/>
                  <a:ea typeface="Tahoma bold" panose="020B0804030504040204" pitchFamily="34" charset="0"/>
                  <a:cs typeface="Segoe UI Bold" panose="020B08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4800" b="1" i="0" u="none" strike="noStrike" kern="0" cap="all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Roboto Black"/>
                  <a:cs typeface="Arial" charset="0"/>
                </a:rPr>
                <a:t>7. </a:t>
              </a:r>
              <a:r>
                <a:rPr lang="en-IN" sz="4800" b="1" kern="0" cap="all" dirty="0">
                  <a:solidFill>
                    <a:prstClr val="white"/>
                  </a:solidFill>
                  <a:latin typeface="Arial" charset="0"/>
                  <a:ea typeface="Roboto Black"/>
                  <a:cs typeface="Arial" charset="0"/>
                </a:rPr>
                <a:t>OPTIMIZATION IS MORE THAN</a:t>
              </a:r>
              <a:br>
                <a:rPr kumimoji="0" lang="en-IN" sz="4800" b="1" i="0" u="none" strike="noStrike" kern="0" cap="all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Roboto Black"/>
                  <a:cs typeface="Arial" charset="0"/>
                </a:rPr>
              </a:br>
              <a:r>
                <a:rPr lang="en-IN" sz="4800" b="1" kern="0" cap="all" dirty="0">
                  <a:solidFill>
                    <a:prstClr val="white"/>
                  </a:solidFill>
                  <a:latin typeface="Arial" charset="0"/>
                  <a:ea typeface="Roboto Black"/>
                  <a:cs typeface="Arial" charset="0"/>
                </a:rPr>
                <a:t>JUST ABOUT CONTENT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49925-05B9-1DEB-B0D3-21E52B411FD9}"/>
              </a:ext>
            </a:extLst>
          </p:cNvPr>
          <p:cNvSpPr/>
          <p:nvPr/>
        </p:nvSpPr>
        <p:spPr>
          <a:xfrm>
            <a:off x="0" y="4961090"/>
            <a:ext cx="12192000" cy="45719"/>
          </a:xfrm>
          <a:prstGeom prst="rect">
            <a:avLst/>
          </a:prstGeom>
          <a:solidFill>
            <a:srgbClr val="CE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29FB92-17F3-3E9E-88DB-67D032AB9BEF}"/>
              </a:ext>
            </a:extLst>
          </p:cNvPr>
          <p:cNvSpPr/>
          <p:nvPr/>
        </p:nvSpPr>
        <p:spPr>
          <a:xfrm>
            <a:off x="-108848" y="4325232"/>
            <a:ext cx="337442" cy="105839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723900" dist="215900" dir="21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FE65DE-306F-7464-76FE-70084AD908A9}"/>
              </a:ext>
            </a:extLst>
          </p:cNvPr>
          <p:cNvSpPr/>
          <p:nvPr/>
        </p:nvSpPr>
        <p:spPr>
          <a:xfrm>
            <a:off x="12021839" y="4343518"/>
            <a:ext cx="337442" cy="105839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723900" dist="215900" dir="21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1680A4-59DF-1AC4-BF25-EDED1AEE41A6}"/>
              </a:ext>
            </a:extLst>
          </p:cNvPr>
          <p:cNvGrpSpPr/>
          <p:nvPr/>
        </p:nvGrpSpPr>
        <p:grpSpPr>
          <a:xfrm>
            <a:off x="275971" y="4455249"/>
            <a:ext cx="3012818" cy="1556862"/>
            <a:chOff x="275971" y="4455249"/>
            <a:chExt cx="3012818" cy="155686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967A7FC-EF16-C9A1-13BC-8AE1A4F669EE}"/>
                </a:ext>
              </a:extLst>
            </p:cNvPr>
            <p:cNvGrpSpPr/>
            <p:nvPr/>
          </p:nvGrpSpPr>
          <p:grpSpPr>
            <a:xfrm>
              <a:off x="275971" y="4519802"/>
              <a:ext cx="3012818" cy="1492309"/>
              <a:chOff x="590358" y="2152285"/>
              <a:chExt cx="3012818" cy="149230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E1D2DC-4DC8-2F86-34CE-5EB843ED25D5}"/>
                  </a:ext>
                </a:extLst>
              </p:cNvPr>
              <p:cNvSpPr txBox="1"/>
              <p:nvPr/>
            </p:nvSpPr>
            <p:spPr>
              <a:xfrm>
                <a:off x="590358" y="3059819"/>
                <a:ext cx="301281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>
                    <a:sym typeface="Roboto Black"/>
                  </a:rPr>
                  <a:t>Focus on Design </a:t>
                </a:r>
                <a:br>
                  <a:rPr lang="en-US" dirty="0">
                    <a:sym typeface="Roboto Black"/>
                  </a:rPr>
                </a:br>
                <a:r>
                  <a:rPr lang="en-US" dirty="0">
                    <a:sym typeface="Roboto Black"/>
                  </a:rPr>
                  <a:t>&amp; Experience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AFDB43F-19A7-E254-D4B9-2F273A5720DF}"/>
                  </a:ext>
                </a:extLst>
              </p:cNvPr>
              <p:cNvSpPr/>
              <p:nvPr/>
            </p:nvSpPr>
            <p:spPr>
              <a:xfrm>
                <a:off x="1704903" y="2152285"/>
                <a:ext cx="816094" cy="816094"/>
              </a:xfrm>
              <a:prstGeom prst="ellipse">
                <a:avLst/>
              </a:prstGeom>
              <a:solidFill>
                <a:srgbClr val="CE050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C30B278-AC4B-11B6-9AB2-C5FE02C31407}"/>
                </a:ext>
              </a:extLst>
            </p:cNvPr>
            <p:cNvSpPr/>
            <p:nvPr/>
          </p:nvSpPr>
          <p:spPr>
            <a:xfrm>
              <a:off x="1328482" y="4455249"/>
              <a:ext cx="944132" cy="944130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799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Illustrator with solid fill">
              <a:extLst>
                <a:ext uri="{FF2B5EF4-FFF2-40B4-BE49-F238E27FC236}">
                  <a16:creationId xmlns:a16="http://schemas.microsoft.com/office/drawing/2014/main" id="{EED8E7AD-8CE1-281C-804C-C878595CA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599712" y="4713903"/>
              <a:ext cx="397702" cy="39770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97DEFDC-E936-6BDE-E00D-94711A48946D}"/>
              </a:ext>
            </a:extLst>
          </p:cNvPr>
          <p:cNvGrpSpPr/>
          <p:nvPr/>
        </p:nvGrpSpPr>
        <p:grpSpPr>
          <a:xfrm>
            <a:off x="4742840" y="4455249"/>
            <a:ext cx="3012818" cy="1556798"/>
            <a:chOff x="4571423" y="4455249"/>
            <a:chExt cx="3012818" cy="155679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DFC1887-BFBB-5C35-9EBB-CF181340BEEA}"/>
                </a:ext>
              </a:extLst>
            </p:cNvPr>
            <p:cNvGrpSpPr/>
            <p:nvPr/>
          </p:nvGrpSpPr>
          <p:grpSpPr>
            <a:xfrm>
              <a:off x="4571423" y="4519802"/>
              <a:ext cx="3012818" cy="1492245"/>
              <a:chOff x="590358" y="2152285"/>
              <a:chExt cx="3012818" cy="149224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7070171-F88D-7012-5A5D-D6A4928390D6}"/>
                  </a:ext>
                </a:extLst>
              </p:cNvPr>
              <p:cNvSpPr txBox="1"/>
              <p:nvPr/>
            </p:nvSpPr>
            <p:spPr>
              <a:xfrm>
                <a:off x="590358" y="3059819"/>
                <a:ext cx="3012818" cy="584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>
                    <a:sym typeface="Roboto Black"/>
                  </a:rPr>
                  <a:t>Focus on</a:t>
                </a:r>
                <a:br>
                  <a:rPr lang="en-US" dirty="0">
                    <a:sym typeface="Roboto Black"/>
                  </a:rPr>
                </a:br>
                <a:r>
                  <a:rPr lang="en-US" dirty="0">
                    <a:sym typeface="Roboto Black"/>
                  </a:rPr>
                  <a:t>Technical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7AD1E28-EFF7-F42F-7E8A-3FEB6558E219}"/>
                  </a:ext>
                </a:extLst>
              </p:cNvPr>
              <p:cNvSpPr/>
              <p:nvPr/>
            </p:nvSpPr>
            <p:spPr>
              <a:xfrm>
                <a:off x="1704903" y="2152285"/>
                <a:ext cx="816094" cy="816094"/>
              </a:xfrm>
              <a:prstGeom prst="ellipse">
                <a:avLst/>
              </a:prstGeom>
              <a:solidFill>
                <a:srgbClr val="CE050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7EA5DF-3916-A81C-695C-F35A6E92AE33}"/>
                </a:ext>
              </a:extLst>
            </p:cNvPr>
            <p:cNvSpPr/>
            <p:nvPr/>
          </p:nvSpPr>
          <p:spPr>
            <a:xfrm>
              <a:off x="5618986" y="4455249"/>
              <a:ext cx="944132" cy="944130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799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35" descr="Blueprint with solid fill">
              <a:extLst>
                <a:ext uri="{FF2B5EF4-FFF2-40B4-BE49-F238E27FC236}">
                  <a16:creationId xmlns:a16="http://schemas.microsoft.com/office/drawing/2014/main" id="{FC710C01-29FA-D547-67B9-59CA48BAA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875150" y="4713903"/>
              <a:ext cx="431803" cy="43180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89F09C-B36D-F464-7A28-6EDCC037DB08}"/>
              </a:ext>
            </a:extLst>
          </p:cNvPr>
          <p:cNvGrpSpPr/>
          <p:nvPr/>
        </p:nvGrpSpPr>
        <p:grpSpPr>
          <a:xfrm>
            <a:off x="9209710" y="4455217"/>
            <a:ext cx="3012818" cy="1556862"/>
            <a:chOff x="8968518" y="4455249"/>
            <a:chExt cx="3012818" cy="155686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72621A1-5EE7-CD0C-A782-FD18C5366C58}"/>
                </a:ext>
              </a:extLst>
            </p:cNvPr>
            <p:cNvGrpSpPr/>
            <p:nvPr/>
          </p:nvGrpSpPr>
          <p:grpSpPr>
            <a:xfrm>
              <a:off x="8968518" y="4519802"/>
              <a:ext cx="3012818" cy="1492309"/>
              <a:chOff x="590358" y="2152285"/>
              <a:chExt cx="3012818" cy="149230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508072-870E-B68D-BB21-A94CDE588B89}"/>
                  </a:ext>
                </a:extLst>
              </p:cNvPr>
              <p:cNvSpPr txBox="1"/>
              <p:nvPr/>
            </p:nvSpPr>
            <p:spPr>
              <a:xfrm>
                <a:off x="590358" y="3059819"/>
                <a:ext cx="301281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>
                    <a:sym typeface="Roboto Black"/>
                  </a:rPr>
                  <a:t>Focus on Image </a:t>
                </a:r>
                <a:br>
                  <a:rPr lang="en-US" dirty="0">
                    <a:sym typeface="Roboto Black"/>
                  </a:rPr>
                </a:br>
                <a:r>
                  <a:rPr lang="en-US" dirty="0">
                    <a:sym typeface="Roboto Black"/>
                  </a:rPr>
                  <a:t>&amp; Video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E2DB43E-B46E-8DEF-40A0-494D360B6DF2}"/>
                  </a:ext>
                </a:extLst>
              </p:cNvPr>
              <p:cNvSpPr/>
              <p:nvPr/>
            </p:nvSpPr>
            <p:spPr>
              <a:xfrm>
                <a:off x="1704903" y="2152285"/>
                <a:ext cx="816094" cy="816094"/>
              </a:xfrm>
              <a:prstGeom prst="ellipse">
                <a:avLst/>
              </a:prstGeom>
              <a:solidFill>
                <a:srgbClr val="CE050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F5C2B11-CD69-4C11-329B-285E6BFB337A}"/>
                </a:ext>
              </a:extLst>
            </p:cNvPr>
            <p:cNvSpPr/>
            <p:nvPr/>
          </p:nvSpPr>
          <p:spPr>
            <a:xfrm>
              <a:off x="10014096" y="4455249"/>
              <a:ext cx="944132" cy="944130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799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8" descr="Image with solid fill">
              <a:extLst>
                <a:ext uri="{FF2B5EF4-FFF2-40B4-BE49-F238E27FC236}">
                  <a16:creationId xmlns:a16="http://schemas.microsoft.com/office/drawing/2014/main" id="{795FDB49-E9B2-7049-D883-E3C9C2E81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53199" y="4690376"/>
              <a:ext cx="455330" cy="455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4996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72B7FA-400B-B8D5-092F-64A4C7387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831" y="-648586"/>
            <a:ext cx="13167360" cy="822960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01448E2-4B8E-8AF9-34D3-04248F99E1A2}"/>
              </a:ext>
            </a:extLst>
          </p:cNvPr>
          <p:cNvSpPr/>
          <p:nvPr/>
        </p:nvSpPr>
        <p:spPr>
          <a:xfrm rot="5400000" flipH="1">
            <a:off x="8747051" y="1456662"/>
            <a:ext cx="2743200" cy="4846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6E40CA-93F2-F50B-6B5C-674C5B99A92D}"/>
              </a:ext>
            </a:extLst>
          </p:cNvPr>
          <p:cNvSpPr/>
          <p:nvPr/>
        </p:nvSpPr>
        <p:spPr>
          <a:xfrm>
            <a:off x="9909083" y="-53165"/>
            <a:ext cx="903767" cy="271982"/>
          </a:xfrm>
          <a:prstGeom prst="rect">
            <a:avLst/>
          </a:prstGeom>
          <a:noFill/>
          <a:ln w="38100">
            <a:solidFill>
              <a:srgbClr val="CE05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04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hand, finger, nail, thumb&#10;&#10;Description automatically generated" hidden="1">
            <a:extLst>
              <a:ext uri="{FF2B5EF4-FFF2-40B4-BE49-F238E27FC236}">
                <a16:creationId xmlns:a16="http://schemas.microsoft.com/office/drawing/2014/main" id="{5A8969C1-D5B7-1692-79BB-1EDF6C1C24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717" y="-984695"/>
            <a:ext cx="5317283" cy="7975421"/>
          </a:xfrm>
          <a:prstGeom prst="rect">
            <a:avLst/>
          </a:prstGeom>
        </p:spPr>
      </p:pic>
      <p:grpSp>
        <p:nvGrpSpPr>
          <p:cNvPr id="16" name="Group 15" hidden="1">
            <a:extLst>
              <a:ext uri="{FF2B5EF4-FFF2-40B4-BE49-F238E27FC236}">
                <a16:creationId xmlns:a16="http://schemas.microsoft.com/office/drawing/2014/main" id="{63AED521-BBDE-890E-13B2-FCF547EB6A48}"/>
              </a:ext>
            </a:extLst>
          </p:cNvPr>
          <p:cNvGrpSpPr/>
          <p:nvPr/>
        </p:nvGrpSpPr>
        <p:grpSpPr>
          <a:xfrm>
            <a:off x="1684629" y="4241116"/>
            <a:ext cx="2305024" cy="1185906"/>
            <a:chOff x="7001219" y="4847555"/>
            <a:chExt cx="2749410" cy="141453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C669D88-EDEF-6613-B994-D72B8DED3789}"/>
                </a:ext>
              </a:extLst>
            </p:cNvPr>
            <p:cNvSpPr/>
            <p:nvPr/>
          </p:nvSpPr>
          <p:spPr>
            <a:xfrm>
              <a:off x="7001219" y="4847555"/>
              <a:ext cx="2749410" cy="14145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 spc="100">
                <a:solidFill>
                  <a:srgbClr val="B30B00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3BBF0C-BE3E-FBA9-6474-924ED42CD673}"/>
                </a:ext>
              </a:extLst>
            </p:cNvPr>
            <p:cNvSpPr txBox="1"/>
            <p:nvPr/>
          </p:nvSpPr>
          <p:spPr>
            <a:xfrm>
              <a:off x="7103163" y="5024192"/>
              <a:ext cx="2545518" cy="403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B30B00"/>
                  </a:solidFill>
                  <a:latin typeface="Poppins SemiBold" panose="00000700000000000000" pitchFamily="2" charset="0"/>
                  <a:ea typeface="Open Sans" pitchFamily="2" charset="0"/>
                  <a:cs typeface="Poppins SemiBold" panose="00000700000000000000" pitchFamily="2" charset="0"/>
                </a:rPr>
                <a:t>Mayur Bhat</a:t>
              </a:r>
              <a:endParaRPr lang="en-ID" sz="1600">
                <a:solidFill>
                  <a:srgbClr val="B30B00"/>
                </a:solidFill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BC1633-D4FD-0E6F-B06E-C50A894EE2B3}"/>
                </a:ext>
              </a:extLst>
            </p:cNvPr>
            <p:cNvSpPr txBox="1"/>
            <p:nvPr/>
          </p:nvSpPr>
          <p:spPr>
            <a:xfrm>
              <a:off x="7156382" y="5228130"/>
              <a:ext cx="2439078" cy="39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 - Founder</a:t>
              </a:r>
              <a:endParaRPr lang="en-ID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A1F86D6-91BD-60B7-EAE6-292BC201CFC7}"/>
              </a:ext>
            </a:extLst>
          </p:cNvPr>
          <p:cNvGrpSpPr/>
          <p:nvPr/>
        </p:nvGrpSpPr>
        <p:grpSpPr>
          <a:xfrm>
            <a:off x="2249779" y="278120"/>
            <a:ext cx="8172125" cy="6515613"/>
            <a:chOff x="2249779" y="278120"/>
            <a:chExt cx="8172125" cy="6515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6F0971-9D40-5E2A-AB92-DE4903628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9779" y="278120"/>
              <a:ext cx="8172125" cy="651561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2BAAA9-B41A-709D-A66D-38A33817A1F8}"/>
                </a:ext>
              </a:extLst>
            </p:cNvPr>
            <p:cNvSpPr/>
            <p:nvPr/>
          </p:nvSpPr>
          <p:spPr>
            <a:xfrm>
              <a:off x="3859564" y="3349256"/>
              <a:ext cx="5677841" cy="5954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2823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E9881C-A284-1923-CEB6-E56CAA2BD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7"/>
          <a:stretch/>
        </p:blipFill>
        <p:spPr>
          <a:xfrm>
            <a:off x="7425664" y="-1116539"/>
            <a:ext cx="5445764" cy="7974539"/>
          </a:xfrm>
          <a:prstGeom prst="rect">
            <a:avLst/>
          </a:prstGeom>
        </p:spPr>
      </p:pic>
      <p:sp>
        <p:nvSpPr>
          <p:cNvPr id="374" name="Google Shape;374;p9"/>
          <p:cNvSpPr/>
          <p:nvPr/>
        </p:nvSpPr>
        <p:spPr>
          <a:xfrm>
            <a:off x="367791" y="6358354"/>
            <a:ext cx="7950009" cy="30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44" tIns="45688" rIns="22844" bIns="45688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37E6A6-03AD-9E1A-4DFA-E0E84215698F}"/>
              </a:ext>
            </a:extLst>
          </p:cNvPr>
          <p:cNvGrpSpPr/>
          <p:nvPr/>
        </p:nvGrpSpPr>
        <p:grpSpPr>
          <a:xfrm>
            <a:off x="502135" y="2281536"/>
            <a:ext cx="7815665" cy="707702"/>
            <a:chOff x="6131435" y="2228112"/>
            <a:chExt cx="7815665" cy="707702"/>
          </a:xfrm>
        </p:grpSpPr>
        <p:sp>
          <p:nvSpPr>
            <p:cNvPr id="380" name="Google Shape;380;p9"/>
            <p:cNvSpPr txBox="1"/>
            <p:nvPr/>
          </p:nvSpPr>
          <p:spPr>
            <a:xfrm>
              <a:off x="6637883" y="2414475"/>
              <a:ext cx="7309217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A/B Testing - Test before you decide​</a:t>
              </a: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6131435" y="2228112"/>
              <a:ext cx="344975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1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425101D-F7EE-7789-89F7-051B1965ADF8}"/>
              </a:ext>
            </a:extLst>
          </p:cNvPr>
          <p:cNvGrpSpPr/>
          <p:nvPr/>
        </p:nvGrpSpPr>
        <p:grpSpPr>
          <a:xfrm>
            <a:off x="497248" y="3215259"/>
            <a:ext cx="7082720" cy="707702"/>
            <a:chOff x="940009" y="3775810"/>
            <a:chExt cx="7082720" cy="707702"/>
          </a:xfrm>
        </p:grpSpPr>
        <p:sp>
          <p:nvSpPr>
            <p:cNvPr id="375" name="Google Shape;375;p9"/>
            <p:cNvSpPr txBox="1"/>
            <p:nvPr/>
          </p:nvSpPr>
          <p:spPr>
            <a:xfrm>
              <a:off x="1482227" y="3841602"/>
              <a:ext cx="6540502" cy="584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Create multiple designs, test them for performance, and </a:t>
              </a:r>
              <a:br>
                <a:rPr lang="en-US" dirty="0"/>
              </a:br>
              <a:r>
                <a:rPr lang="en-US" dirty="0"/>
                <a:t>choose the best one for optimal result​</a:t>
              </a: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40009" y="3775810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2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6D344B-8ABD-204C-BCE0-6C98D4044115}"/>
              </a:ext>
            </a:extLst>
          </p:cNvPr>
          <p:cNvGrpSpPr/>
          <p:nvPr/>
        </p:nvGrpSpPr>
        <p:grpSpPr>
          <a:xfrm>
            <a:off x="497249" y="4290617"/>
            <a:ext cx="7251711" cy="707702"/>
            <a:chOff x="6091108" y="3739702"/>
            <a:chExt cx="7251711" cy="707702"/>
          </a:xfrm>
        </p:grpSpPr>
        <p:sp>
          <p:nvSpPr>
            <p:cNvPr id="383" name="Google Shape;383;p9"/>
            <p:cNvSpPr txBox="1"/>
            <p:nvPr/>
          </p:nvSpPr>
          <p:spPr>
            <a:xfrm>
              <a:off x="6602442" y="3919971"/>
              <a:ext cx="6740377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Practical and data driven method​</a:t>
              </a: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6091108" y="3739702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3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D128AB8-6654-4F56-2C7A-7FE77E3FB815}"/>
              </a:ext>
            </a:extLst>
          </p:cNvPr>
          <p:cNvGrpSpPr/>
          <p:nvPr/>
        </p:nvGrpSpPr>
        <p:grpSpPr>
          <a:xfrm>
            <a:off x="473437" y="5242738"/>
            <a:ext cx="6877931" cy="707702"/>
            <a:chOff x="947080" y="4980266"/>
            <a:chExt cx="6877931" cy="707702"/>
          </a:xfrm>
        </p:grpSpPr>
        <p:sp>
          <p:nvSpPr>
            <p:cNvPr id="387" name="Google Shape;387;p9"/>
            <p:cNvSpPr txBox="1"/>
            <p:nvPr/>
          </p:nvSpPr>
          <p:spPr>
            <a:xfrm>
              <a:off x="1482226" y="5172417"/>
              <a:ext cx="6342785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Allows flexibility in executing marketing strategies​</a:t>
              </a: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47080" y="4980266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4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sp>
        <p:nvSpPr>
          <p:cNvPr id="390" name="Google Shape;390;p9"/>
          <p:cNvSpPr/>
          <p:nvPr/>
        </p:nvSpPr>
        <p:spPr>
          <a:xfrm>
            <a:off x="237975" y="1221645"/>
            <a:ext cx="6316790" cy="528585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>
            <a:off x="280008" y="775013"/>
            <a:ext cx="8153400" cy="1085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68" tIns="25368" rIns="25368" bIns="25368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8. </a:t>
            </a:r>
            <a:r>
              <a:rPr lang="en-US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DON'T PUT ALL YOUR</a:t>
            </a:r>
            <a:endParaRPr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70000"/>
              </a:lnSpc>
              <a:defRPr/>
            </a:pPr>
            <a:r>
              <a:rPr lang="en-US" sz="4800" b="1" spc="-150" dirty="0">
                <a:solidFill>
                  <a:prstClr val="white"/>
                </a:solidFill>
                <a:latin typeface="Arial"/>
                <a:cs typeface="Arial"/>
              </a:rPr>
              <a:t>EGGS IN ONE DESIGN​</a:t>
            </a:r>
            <a:endParaRPr lang="en-IN" sz="4800" b="1" spc="-15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9"/>
          <p:cNvSpPr/>
          <p:nvPr/>
        </p:nvSpPr>
        <p:spPr>
          <a:xfrm>
            <a:off x="2547" y="295375"/>
            <a:ext cx="45707" cy="6261060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71;p9">
            <a:extLst>
              <a:ext uri="{FF2B5EF4-FFF2-40B4-BE49-F238E27FC236}">
                <a16:creationId xmlns:a16="http://schemas.microsoft.com/office/drawing/2014/main" id="{EC202164-4220-FB6D-415E-F468D18C5403}"/>
              </a:ext>
            </a:extLst>
          </p:cNvPr>
          <p:cNvSpPr/>
          <p:nvPr/>
        </p:nvSpPr>
        <p:spPr>
          <a:xfrm>
            <a:off x="12143176" y="295375"/>
            <a:ext cx="45707" cy="6261060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344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aves crashing waves on the ocean&#10;&#10;Description automatically generated">
            <a:extLst>
              <a:ext uri="{FF2B5EF4-FFF2-40B4-BE49-F238E27FC236}">
                <a16:creationId xmlns:a16="http://schemas.microsoft.com/office/drawing/2014/main" id="{76FAD1D1-A848-A886-2298-5EA02A1EE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2"/>
          <a:stretch/>
        </p:blipFill>
        <p:spPr>
          <a:xfrm rot="5400000">
            <a:off x="3719756" y="-4203057"/>
            <a:ext cx="4734855" cy="1220963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B70242-0B18-8E4C-8A5F-08FA00661B86}"/>
              </a:ext>
            </a:extLst>
          </p:cNvPr>
          <p:cNvCxnSpPr/>
          <p:nvPr/>
        </p:nvCxnSpPr>
        <p:spPr>
          <a:xfrm>
            <a:off x="106767" y="4273741"/>
            <a:ext cx="12188825" cy="0"/>
          </a:xfrm>
          <a:prstGeom prst="line">
            <a:avLst/>
          </a:prstGeom>
          <a:ln w="28575">
            <a:solidFill>
              <a:srgbClr val="D82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D33D09A-970F-F183-40C5-E4C0A6E54BFB}"/>
              </a:ext>
            </a:extLst>
          </p:cNvPr>
          <p:cNvSpPr/>
          <p:nvPr/>
        </p:nvSpPr>
        <p:spPr>
          <a:xfrm>
            <a:off x="-108848" y="3670790"/>
            <a:ext cx="337442" cy="105839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723900" dist="215900" dir="21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8BDFBA-8CF6-231D-A069-006F5E9F1E16}"/>
              </a:ext>
            </a:extLst>
          </p:cNvPr>
          <p:cNvSpPr/>
          <p:nvPr/>
        </p:nvSpPr>
        <p:spPr>
          <a:xfrm>
            <a:off x="12021839" y="3689076"/>
            <a:ext cx="337442" cy="105839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723900" dist="215900" dir="21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72" name="Google Shape;372;p9"/>
          <p:cNvSpPr/>
          <p:nvPr/>
        </p:nvSpPr>
        <p:spPr>
          <a:xfrm>
            <a:off x="626204" y="6585799"/>
            <a:ext cx="10410919" cy="276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/>
            <a:r>
              <a:rPr lang="en-IN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*The complete list of activities is available on a spreadsheet at the end of the presentation</a:t>
            </a:r>
            <a:endParaRPr sz="1799" dirty="0"/>
          </a:p>
        </p:txBody>
      </p:sp>
      <p:sp>
        <p:nvSpPr>
          <p:cNvPr id="374" name="Google Shape;374;p9"/>
          <p:cNvSpPr/>
          <p:nvPr/>
        </p:nvSpPr>
        <p:spPr>
          <a:xfrm>
            <a:off x="1404159" y="3753372"/>
            <a:ext cx="7950009" cy="30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44" tIns="45688" rIns="22844" bIns="45688" anchor="t" anchorCtr="0">
            <a:spAutoFit/>
          </a:bodyPr>
          <a:lstStyle/>
          <a:p>
            <a:r>
              <a:rPr lang="en-I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9"/>
          <p:cNvSpPr/>
          <p:nvPr/>
        </p:nvSpPr>
        <p:spPr>
          <a:xfrm>
            <a:off x="290952" y="872105"/>
            <a:ext cx="5784728" cy="528585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/>
            <a:endParaRPr sz="17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>
            <a:off x="332986" y="436652"/>
            <a:ext cx="13002015" cy="1085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68" tIns="25368" rIns="25368" bIns="25368" anchor="ctr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9. EVERY DROP</a:t>
            </a:r>
          </a:p>
          <a:p>
            <a:pPr>
              <a:lnSpc>
                <a:spcPct val="70000"/>
              </a:lnSpc>
            </a:pPr>
            <a:r>
              <a:rPr lang="en-US" sz="4800" b="1" dirty="0">
                <a:solidFill>
                  <a:schemeClr val="lt1"/>
                </a:solidFill>
                <a:latin typeface="Arial"/>
                <a:cs typeface="Arial"/>
              </a:rPr>
              <a:t>MAKES AN OCEAN​</a:t>
            </a:r>
            <a:endParaRPr sz="4800" b="1" dirty="0">
              <a:solidFill>
                <a:schemeClr val="lt1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34591C-9B19-FC53-5E36-110899177C68}"/>
              </a:ext>
            </a:extLst>
          </p:cNvPr>
          <p:cNvGrpSpPr/>
          <p:nvPr/>
        </p:nvGrpSpPr>
        <p:grpSpPr>
          <a:xfrm>
            <a:off x="4024432" y="3782100"/>
            <a:ext cx="4102496" cy="1739572"/>
            <a:chOff x="4024432" y="3782100"/>
            <a:chExt cx="4102496" cy="1739572"/>
          </a:xfrm>
        </p:grpSpPr>
        <p:sp>
          <p:nvSpPr>
            <p:cNvPr id="380" name="Google Shape;380;p9"/>
            <p:cNvSpPr txBox="1"/>
            <p:nvPr/>
          </p:nvSpPr>
          <p:spPr>
            <a:xfrm>
              <a:off x="4024432" y="4936961"/>
              <a:ext cx="4102496" cy="584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Every Source of Traffic </a:t>
              </a:r>
              <a:br>
                <a:rPr lang="en-US" dirty="0"/>
              </a:br>
              <a:r>
                <a:rPr lang="en-US" dirty="0"/>
                <a:t>Matters</a:t>
              </a:r>
              <a:endParaRPr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CBCDA2F-97A7-43B5-2AFB-4B865B44D2E9}"/>
                </a:ext>
              </a:extLst>
            </p:cNvPr>
            <p:cNvGrpSpPr/>
            <p:nvPr/>
          </p:nvGrpSpPr>
          <p:grpSpPr>
            <a:xfrm>
              <a:off x="5504172" y="3782100"/>
              <a:ext cx="1020734" cy="1020732"/>
              <a:chOff x="4084562" y="3782100"/>
              <a:chExt cx="1020734" cy="10207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B7F1155-BCC2-D6F8-FBA1-982A34A87F98}"/>
                  </a:ext>
                </a:extLst>
              </p:cNvPr>
              <p:cNvGrpSpPr/>
              <p:nvPr/>
            </p:nvGrpSpPr>
            <p:grpSpPr>
              <a:xfrm>
                <a:off x="4084562" y="3782100"/>
                <a:ext cx="1020734" cy="1020732"/>
                <a:chOff x="3037528" y="4146371"/>
                <a:chExt cx="825834" cy="825832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F92D553D-F9B8-71C5-C0C5-6EE0BCCA5BE2}"/>
                    </a:ext>
                  </a:extLst>
                </p:cNvPr>
                <p:cNvSpPr/>
                <p:nvPr/>
              </p:nvSpPr>
              <p:spPr>
                <a:xfrm rot="16997148">
                  <a:off x="3075715" y="4184556"/>
                  <a:ext cx="749459" cy="749461"/>
                </a:xfrm>
                <a:custGeom>
                  <a:avLst/>
                  <a:gdLst>
                    <a:gd name="connsiteX0" fmla="*/ 764068 w 764067"/>
                    <a:gd name="connsiteY0" fmla="*/ 382034 h 764067"/>
                    <a:gd name="connsiteX1" fmla="*/ 382034 w 764067"/>
                    <a:gd name="connsiteY1" fmla="*/ 764067 h 764067"/>
                    <a:gd name="connsiteX2" fmla="*/ 0 w 764067"/>
                    <a:gd name="connsiteY2" fmla="*/ 382034 h 764067"/>
                    <a:gd name="connsiteX3" fmla="*/ 382034 w 764067"/>
                    <a:gd name="connsiteY3" fmla="*/ 0 h 764067"/>
                    <a:gd name="connsiteX4" fmla="*/ 764068 w 764067"/>
                    <a:gd name="connsiteY4" fmla="*/ 382034 h 764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4067" h="764067">
                      <a:moveTo>
                        <a:pt x="764068" y="382034"/>
                      </a:moveTo>
                      <a:cubicBezTo>
                        <a:pt x="764068" y="593025"/>
                        <a:pt x="593025" y="764067"/>
                        <a:pt x="382034" y="764067"/>
                      </a:cubicBezTo>
                      <a:cubicBezTo>
                        <a:pt x="171043" y="764067"/>
                        <a:pt x="0" y="593025"/>
                        <a:pt x="0" y="382034"/>
                      </a:cubicBezTo>
                      <a:cubicBezTo>
                        <a:pt x="0" y="171042"/>
                        <a:pt x="171043" y="0"/>
                        <a:pt x="382034" y="0"/>
                      </a:cubicBezTo>
                      <a:cubicBezTo>
                        <a:pt x="593025" y="0"/>
                        <a:pt x="764068" y="171042"/>
                        <a:pt x="764068" y="382034"/>
                      </a:cubicBezTo>
                      <a:close/>
                    </a:path>
                  </a:pathLst>
                </a:custGeom>
                <a:solidFill>
                  <a:srgbClr val="D824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79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30C023E-4588-5ACB-6B5E-04BB0F338A31}"/>
                    </a:ext>
                  </a:extLst>
                </p:cNvPr>
                <p:cNvSpPr/>
                <p:nvPr/>
              </p:nvSpPr>
              <p:spPr>
                <a:xfrm>
                  <a:off x="3037528" y="4146371"/>
                  <a:ext cx="825834" cy="825832"/>
                </a:xfrm>
                <a:prstGeom prst="ellipse">
                  <a:avLst/>
                </a:prstGeom>
                <a:noFill/>
                <a:ln w="12700">
                  <a:solidFill>
                    <a:srgbClr val="C0000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79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pic>
            <p:nvPicPr>
              <p:cNvPr id="31" name="Graphic 30" descr="Megaphone with solid fill">
                <a:extLst>
                  <a:ext uri="{FF2B5EF4-FFF2-40B4-BE49-F238E27FC236}">
                    <a16:creationId xmlns:a16="http://schemas.microsoft.com/office/drawing/2014/main" id="{809DC91B-C10B-A8C1-AEE6-946847F58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4302454" y="3986863"/>
                <a:ext cx="584950" cy="58495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2BB237-440C-A802-107C-0D4D824697B1}"/>
              </a:ext>
            </a:extLst>
          </p:cNvPr>
          <p:cNvGrpSpPr/>
          <p:nvPr/>
        </p:nvGrpSpPr>
        <p:grpSpPr>
          <a:xfrm>
            <a:off x="8640506" y="3782100"/>
            <a:ext cx="2870537" cy="1985792"/>
            <a:chOff x="8640506" y="3782100"/>
            <a:chExt cx="2870537" cy="1985792"/>
          </a:xfrm>
        </p:grpSpPr>
        <p:sp>
          <p:nvSpPr>
            <p:cNvPr id="375" name="Google Shape;375;p9"/>
            <p:cNvSpPr txBox="1"/>
            <p:nvPr/>
          </p:nvSpPr>
          <p:spPr>
            <a:xfrm>
              <a:off x="8640506" y="4936960"/>
              <a:ext cx="2870537" cy="830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Every source of leads </a:t>
              </a:r>
            </a:p>
            <a:p>
              <a:r>
                <a:rPr lang="en-US" dirty="0"/>
                <a:t>matters to expand your footprint</a:t>
              </a:r>
              <a:endParaRPr dirty="0">
                <a:sym typeface="Calibri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CDF1F37-218F-B3C0-5BB1-2D1BCCDF3740}"/>
                </a:ext>
              </a:extLst>
            </p:cNvPr>
            <p:cNvGrpSpPr/>
            <p:nvPr/>
          </p:nvGrpSpPr>
          <p:grpSpPr>
            <a:xfrm>
              <a:off x="9565409" y="3782100"/>
              <a:ext cx="1020734" cy="1020732"/>
              <a:chOff x="7033981" y="3782100"/>
              <a:chExt cx="1020734" cy="102073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A8740F2-785B-B39E-8DBE-38F6FD2B1A0C}"/>
                  </a:ext>
                </a:extLst>
              </p:cNvPr>
              <p:cNvGrpSpPr/>
              <p:nvPr/>
            </p:nvGrpSpPr>
            <p:grpSpPr>
              <a:xfrm>
                <a:off x="7033981" y="3782100"/>
                <a:ext cx="1020734" cy="1020732"/>
                <a:chOff x="3037528" y="4146371"/>
                <a:chExt cx="825834" cy="825832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8DCEF3C-1AF0-41B2-0334-7868BCFFF655}"/>
                    </a:ext>
                  </a:extLst>
                </p:cNvPr>
                <p:cNvSpPr/>
                <p:nvPr/>
              </p:nvSpPr>
              <p:spPr>
                <a:xfrm rot="16997148">
                  <a:off x="3075715" y="4184556"/>
                  <a:ext cx="749459" cy="749461"/>
                </a:xfrm>
                <a:custGeom>
                  <a:avLst/>
                  <a:gdLst>
                    <a:gd name="connsiteX0" fmla="*/ 764068 w 764067"/>
                    <a:gd name="connsiteY0" fmla="*/ 382034 h 764067"/>
                    <a:gd name="connsiteX1" fmla="*/ 382034 w 764067"/>
                    <a:gd name="connsiteY1" fmla="*/ 764067 h 764067"/>
                    <a:gd name="connsiteX2" fmla="*/ 0 w 764067"/>
                    <a:gd name="connsiteY2" fmla="*/ 382034 h 764067"/>
                    <a:gd name="connsiteX3" fmla="*/ 382034 w 764067"/>
                    <a:gd name="connsiteY3" fmla="*/ 0 h 764067"/>
                    <a:gd name="connsiteX4" fmla="*/ 764068 w 764067"/>
                    <a:gd name="connsiteY4" fmla="*/ 382034 h 764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4067" h="764067">
                      <a:moveTo>
                        <a:pt x="764068" y="382034"/>
                      </a:moveTo>
                      <a:cubicBezTo>
                        <a:pt x="764068" y="593025"/>
                        <a:pt x="593025" y="764067"/>
                        <a:pt x="382034" y="764067"/>
                      </a:cubicBezTo>
                      <a:cubicBezTo>
                        <a:pt x="171043" y="764067"/>
                        <a:pt x="0" y="593025"/>
                        <a:pt x="0" y="382034"/>
                      </a:cubicBezTo>
                      <a:cubicBezTo>
                        <a:pt x="0" y="171042"/>
                        <a:pt x="171043" y="0"/>
                        <a:pt x="382034" y="0"/>
                      </a:cubicBezTo>
                      <a:cubicBezTo>
                        <a:pt x="593025" y="0"/>
                        <a:pt x="764068" y="171042"/>
                        <a:pt x="764068" y="382034"/>
                      </a:cubicBezTo>
                      <a:close/>
                    </a:path>
                  </a:pathLst>
                </a:custGeom>
                <a:solidFill>
                  <a:srgbClr val="D824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79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1FE956B6-DF46-61A7-2733-3DB123DAC237}"/>
                    </a:ext>
                  </a:extLst>
                </p:cNvPr>
                <p:cNvSpPr/>
                <p:nvPr/>
              </p:nvSpPr>
              <p:spPr>
                <a:xfrm>
                  <a:off x="3037528" y="4146371"/>
                  <a:ext cx="825834" cy="825832"/>
                </a:xfrm>
                <a:prstGeom prst="ellipse">
                  <a:avLst/>
                </a:prstGeom>
                <a:noFill/>
                <a:ln w="12700">
                  <a:solidFill>
                    <a:srgbClr val="C0000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79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pic>
            <p:nvPicPr>
              <p:cNvPr id="35" name="Graphic 34" descr="Bar graph with upward trend with solid fill">
                <a:extLst>
                  <a:ext uri="{FF2B5EF4-FFF2-40B4-BE49-F238E27FC236}">
                    <a16:creationId xmlns:a16="http://schemas.microsoft.com/office/drawing/2014/main" id="{7F1D4DD6-250D-F8A6-4D70-F2E851641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7255980" y="3988484"/>
                <a:ext cx="584950" cy="584950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19C2791-0241-F1CE-054F-EB5DA9BA8ED0}"/>
              </a:ext>
            </a:extLst>
          </p:cNvPr>
          <p:cNvGrpSpPr/>
          <p:nvPr/>
        </p:nvGrpSpPr>
        <p:grpSpPr>
          <a:xfrm>
            <a:off x="471443" y="3782100"/>
            <a:ext cx="3430091" cy="2232013"/>
            <a:chOff x="331398" y="3782100"/>
            <a:chExt cx="3430091" cy="2232013"/>
          </a:xfrm>
        </p:grpSpPr>
        <p:sp>
          <p:nvSpPr>
            <p:cNvPr id="378" name="Google Shape;378;p9"/>
            <p:cNvSpPr txBox="1"/>
            <p:nvPr/>
          </p:nvSpPr>
          <p:spPr>
            <a:xfrm>
              <a:off x="331398" y="4936960"/>
              <a:ext cx="3430091" cy="12777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Cumulative effect of small marketing actions on multiple platforms contribute to a larger pool of leads​</a:t>
              </a:r>
              <a:endParaRPr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01372AB-364E-E85B-2E70-4D6574991BC3}"/>
                </a:ext>
              </a:extLst>
            </p:cNvPr>
            <p:cNvGrpSpPr/>
            <p:nvPr/>
          </p:nvGrpSpPr>
          <p:grpSpPr>
            <a:xfrm>
              <a:off x="1508522" y="3782100"/>
              <a:ext cx="1020734" cy="1020732"/>
              <a:chOff x="1508522" y="3782100"/>
              <a:chExt cx="1020734" cy="102073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E4968A5-E108-64AB-282D-C6E3650D1642}"/>
                  </a:ext>
                </a:extLst>
              </p:cNvPr>
              <p:cNvGrpSpPr/>
              <p:nvPr/>
            </p:nvGrpSpPr>
            <p:grpSpPr>
              <a:xfrm>
                <a:off x="1508522" y="3782100"/>
                <a:ext cx="1020734" cy="1020732"/>
                <a:chOff x="3339613" y="4146371"/>
                <a:chExt cx="825834" cy="825832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3A14833F-1CED-782A-5BEE-A776B2C8E901}"/>
                    </a:ext>
                  </a:extLst>
                </p:cNvPr>
                <p:cNvSpPr/>
                <p:nvPr/>
              </p:nvSpPr>
              <p:spPr>
                <a:xfrm rot="16997148">
                  <a:off x="3377801" y="4184557"/>
                  <a:ext cx="749459" cy="749461"/>
                </a:xfrm>
                <a:custGeom>
                  <a:avLst/>
                  <a:gdLst>
                    <a:gd name="connsiteX0" fmla="*/ 764068 w 764067"/>
                    <a:gd name="connsiteY0" fmla="*/ 382034 h 764067"/>
                    <a:gd name="connsiteX1" fmla="*/ 382034 w 764067"/>
                    <a:gd name="connsiteY1" fmla="*/ 764067 h 764067"/>
                    <a:gd name="connsiteX2" fmla="*/ 0 w 764067"/>
                    <a:gd name="connsiteY2" fmla="*/ 382034 h 764067"/>
                    <a:gd name="connsiteX3" fmla="*/ 382034 w 764067"/>
                    <a:gd name="connsiteY3" fmla="*/ 0 h 764067"/>
                    <a:gd name="connsiteX4" fmla="*/ 764068 w 764067"/>
                    <a:gd name="connsiteY4" fmla="*/ 382034 h 764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4067" h="764067">
                      <a:moveTo>
                        <a:pt x="764068" y="382034"/>
                      </a:moveTo>
                      <a:cubicBezTo>
                        <a:pt x="764068" y="593025"/>
                        <a:pt x="593025" y="764067"/>
                        <a:pt x="382034" y="764067"/>
                      </a:cubicBezTo>
                      <a:cubicBezTo>
                        <a:pt x="171043" y="764067"/>
                        <a:pt x="0" y="593025"/>
                        <a:pt x="0" y="382034"/>
                      </a:cubicBezTo>
                      <a:cubicBezTo>
                        <a:pt x="0" y="171042"/>
                        <a:pt x="171043" y="0"/>
                        <a:pt x="382034" y="0"/>
                      </a:cubicBezTo>
                      <a:cubicBezTo>
                        <a:pt x="593025" y="0"/>
                        <a:pt x="764068" y="171042"/>
                        <a:pt x="764068" y="382034"/>
                      </a:cubicBezTo>
                      <a:close/>
                    </a:path>
                  </a:pathLst>
                </a:custGeom>
                <a:solidFill>
                  <a:srgbClr val="D824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798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7F41CB77-BF32-F288-B0CE-5FD40457A196}"/>
                    </a:ext>
                  </a:extLst>
                </p:cNvPr>
                <p:cNvSpPr/>
                <p:nvPr/>
              </p:nvSpPr>
              <p:spPr>
                <a:xfrm>
                  <a:off x="3339613" y="4146371"/>
                  <a:ext cx="825834" cy="825832"/>
                </a:xfrm>
                <a:prstGeom prst="ellipse">
                  <a:avLst/>
                </a:prstGeom>
                <a:noFill/>
                <a:ln w="12700">
                  <a:solidFill>
                    <a:srgbClr val="C0000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799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pic>
            <p:nvPicPr>
              <p:cNvPr id="37" name="Graphic 36" descr="Connections with solid fill">
                <a:extLst>
                  <a:ext uri="{FF2B5EF4-FFF2-40B4-BE49-F238E27FC236}">
                    <a16:creationId xmlns:a16="http://schemas.microsoft.com/office/drawing/2014/main" id="{6B393FB1-37CA-BE91-0B74-2ADB782B4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1726413" y="4009996"/>
                <a:ext cx="584950" cy="5849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49616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3E869DE-CBDD-9C13-B0CA-3DDB8E3432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" y="0"/>
            <a:ext cx="4900109" cy="6858000"/>
          </a:xfrm>
          <a:prstGeom prst="rect">
            <a:avLst/>
          </a:prstGeom>
        </p:spPr>
      </p:pic>
      <p:sp>
        <p:nvSpPr>
          <p:cNvPr id="374" name="Google Shape;374;p9"/>
          <p:cNvSpPr/>
          <p:nvPr/>
        </p:nvSpPr>
        <p:spPr>
          <a:xfrm>
            <a:off x="367791" y="6358354"/>
            <a:ext cx="7950009" cy="30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44" tIns="45688" rIns="22844" bIns="45688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37E6A6-03AD-9E1A-4DFA-E0E84215698F}"/>
              </a:ext>
            </a:extLst>
          </p:cNvPr>
          <p:cNvGrpSpPr/>
          <p:nvPr/>
        </p:nvGrpSpPr>
        <p:grpSpPr>
          <a:xfrm>
            <a:off x="5454423" y="1916009"/>
            <a:ext cx="7815665" cy="707702"/>
            <a:chOff x="6131435" y="2228112"/>
            <a:chExt cx="7815665" cy="707702"/>
          </a:xfrm>
        </p:grpSpPr>
        <p:sp>
          <p:nvSpPr>
            <p:cNvPr id="380" name="Google Shape;380;p9"/>
            <p:cNvSpPr txBox="1"/>
            <p:nvPr/>
          </p:nvSpPr>
          <p:spPr>
            <a:xfrm>
              <a:off x="6637883" y="2414475"/>
              <a:ext cx="7309217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Results get better when done consistently over time</a:t>
              </a: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6131435" y="2228112"/>
              <a:ext cx="344975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1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425101D-F7EE-7789-89F7-051B1965ADF8}"/>
              </a:ext>
            </a:extLst>
          </p:cNvPr>
          <p:cNvGrpSpPr/>
          <p:nvPr/>
        </p:nvGrpSpPr>
        <p:grpSpPr>
          <a:xfrm>
            <a:off x="5449536" y="3098796"/>
            <a:ext cx="7082720" cy="707702"/>
            <a:chOff x="940009" y="3775810"/>
            <a:chExt cx="7082720" cy="707702"/>
          </a:xfrm>
        </p:grpSpPr>
        <p:sp>
          <p:nvSpPr>
            <p:cNvPr id="375" name="Google Shape;375;p9"/>
            <p:cNvSpPr txBox="1"/>
            <p:nvPr/>
          </p:nvSpPr>
          <p:spPr>
            <a:xfrm>
              <a:off x="1482227" y="3922401"/>
              <a:ext cx="6540502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Brand will have a larger footprint</a:t>
              </a: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40009" y="3775810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2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6D344B-8ABD-204C-BCE0-6C98D4044115}"/>
              </a:ext>
            </a:extLst>
          </p:cNvPr>
          <p:cNvGrpSpPr/>
          <p:nvPr/>
        </p:nvGrpSpPr>
        <p:grpSpPr>
          <a:xfrm>
            <a:off x="5449537" y="4284163"/>
            <a:ext cx="7251711" cy="707702"/>
            <a:chOff x="6091108" y="3739702"/>
            <a:chExt cx="7251711" cy="707702"/>
          </a:xfrm>
        </p:grpSpPr>
        <p:sp>
          <p:nvSpPr>
            <p:cNvPr id="383" name="Google Shape;383;p9"/>
            <p:cNvSpPr txBox="1"/>
            <p:nvPr/>
          </p:nvSpPr>
          <p:spPr>
            <a:xfrm>
              <a:off x="6602442" y="3919971"/>
              <a:ext cx="6740377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will have a larger set of assets</a:t>
              </a: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6091108" y="3739702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3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D128AB8-6654-4F56-2C7A-7FE77E3FB815}"/>
              </a:ext>
            </a:extLst>
          </p:cNvPr>
          <p:cNvGrpSpPr/>
          <p:nvPr/>
        </p:nvGrpSpPr>
        <p:grpSpPr>
          <a:xfrm>
            <a:off x="5425725" y="5458623"/>
            <a:ext cx="6131757" cy="707702"/>
            <a:chOff x="947080" y="4980266"/>
            <a:chExt cx="6131757" cy="707702"/>
          </a:xfrm>
        </p:grpSpPr>
        <p:sp>
          <p:nvSpPr>
            <p:cNvPr id="387" name="Google Shape;387;p9"/>
            <p:cNvSpPr txBox="1"/>
            <p:nvPr/>
          </p:nvSpPr>
          <p:spPr>
            <a:xfrm>
              <a:off x="1482227" y="5171442"/>
              <a:ext cx="5596610" cy="338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Law of averages works in your </a:t>
              </a:r>
              <a:r>
                <a:rPr lang="en-US" sz="1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favour</a:t>
              </a:r>
              <a:endPara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47080" y="4980266"/>
              <a:ext cx="716872" cy="70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  <a:sym typeface="Arial Black"/>
                </a:rPr>
                <a:t>4</a:t>
              </a:r>
              <a:endParaRPr kumimoji="0" sz="3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Arial Black"/>
              </a:endParaRPr>
            </a:p>
          </p:txBody>
        </p:sp>
      </p:grpSp>
      <p:sp>
        <p:nvSpPr>
          <p:cNvPr id="371" name="Google Shape;371;p9"/>
          <p:cNvSpPr/>
          <p:nvPr/>
        </p:nvSpPr>
        <p:spPr>
          <a:xfrm>
            <a:off x="2547" y="295375"/>
            <a:ext cx="45707" cy="6261060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71;p9">
            <a:extLst>
              <a:ext uri="{FF2B5EF4-FFF2-40B4-BE49-F238E27FC236}">
                <a16:creationId xmlns:a16="http://schemas.microsoft.com/office/drawing/2014/main" id="{16021013-E53F-BF12-8AB5-ECD9F335CF20}"/>
              </a:ext>
            </a:extLst>
          </p:cNvPr>
          <p:cNvSpPr/>
          <p:nvPr/>
        </p:nvSpPr>
        <p:spPr>
          <a:xfrm>
            <a:off x="12143176" y="295375"/>
            <a:ext cx="45707" cy="6261060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90;p9">
            <a:extLst>
              <a:ext uri="{FF2B5EF4-FFF2-40B4-BE49-F238E27FC236}">
                <a16:creationId xmlns:a16="http://schemas.microsoft.com/office/drawing/2014/main" id="{7255B05B-99C5-4373-C716-5CCD9EA76721}"/>
              </a:ext>
            </a:extLst>
          </p:cNvPr>
          <p:cNvSpPr/>
          <p:nvPr/>
        </p:nvSpPr>
        <p:spPr>
          <a:xfrm>
            <a:off x="5456806" y="938077"/>
            <a:ext cx="2209278" cy="528585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/>
            <a:endParaRPr sz="17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91;p9">
            <a:extLst>
              <a:ext uri="{FF2B5EF4-FFF2-40B4-BE49-F238E27FC236}">
                <a16:creationId xmlns:a16="http://schemas.microsoft.com/office/drawing/2014/main" id="{3911F940-1B98-4CC8-E577-B7D0762750BF}"/>
              </a:ext>
            </a:extLst>
          </p:cNvPr>
          <p:cNvSpPr/>
          <p:nvPr/>
        </p:nvSpPr>
        <p:spPr>
          <a:xfrm>
            <a:off x="5498839" y="502624"/>
            <a:ext cx="5637921" cy="1085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68" tIns="25368" rIns="25368" bIns="25368" anchor="ctr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10. CONSISTENCY </a:t>
            </a: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IS KEY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​</a:t>
            </a:r>
            <a:endParaRPr sz="4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1021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8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198" y="0"/>
            <a:ext cx="122191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8"/>
          <p:cNvSpPr/>
          <p:nvPr/>
        </p:nvSpPr>
        <p:spPr>
          <a:xfrm>
            <a:off x="360123" y="333022"/>
            <a:ext cx="11544493" cy="6261060"/>
          </a:xfrm>
          <a:prstGeom prst="rect">
            <a:avLst/>
          </a:prstGeom>
          <a:solidFill>
            <a:schemeClr val="dk1">
              <a:alpha val="83921"/>
            </a:schemeClr>
          </a:solidFill>
          <a:ln>
            <a:noFill/>
          </a:ln>
        </p:spPr>
        <p:txBody>
          <a:bodyPr spcFirstLastPara="1" wrap="square" lIns="25368" tIns="25368" rIns="25368" bIns="25368" anchor="ctr" anchorCtr="0">
            <a:noAutofit/>
          </a:bodyPr>
          <a:lstStyle/>
          <a:p>
            <a:pPr algn="ctr"/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8"/>
          <p:cNvSpPr/>
          <p:nvPr/>
        </p:nvSpPr>
        <p:spPr>
          <a:xfrm>
            <a:off x="307716" y="329524"/>
            <a:ext cx="45707" cy="6261060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/>
            <a:endParaRPr sz="179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8"/>
          <p:cNvSpPr/>
          <p:nvPr/>
        </p:nvSpPr>
        <p:spPr>
          <a:xfrm>
            <a:off x="1273468" y="3081823"/>
            <a:ext cx="7950009" cy="30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44" tIns="45688" rIns="22844" bIns="45688" anchor="t" anchorCtr="0">
            <a:spAutoFit/>
          </a:bodyPr>
          <a:lstStyle/>
          <a:p>
            <a:r>
              <a:rPr lang="en-I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BA9BC7-395E-47CF-8E35-0AA98BF8511B}"/>
              </a:ext>
            </a:extLst>
          </p:cNvPr>
          <p:cNvSpPr/>
          <p:nvPr/>
        </p:nvSpPr>
        <p:spPr>
          <a:xfrm>
            <a:off x="669400" y="899385"/>
            <a:ext cx="5470992" cy="528723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hape 121">
            <a:extLst>
              <a:ext uri="{FF2B5EF4-FFF2-40B4-BE49-F238E27FC236}">
                <a16:creationId xmlns:a16="http://schemas.microsoft.com/office/drawing/2014/main" id="{79D66DA4-8D75-DC4B-603C-985CE4E1113F}"/>
              </a:ext>
            </a:extLst>
          </p:cNvPr>
          <p:cNvSpPr/>
          <p:nvPr/>
        </p:nvSpPr>
        <p:spPr>
          <a:xfrm>
            <a:off x="683772" y="458509"/>
            <a:ext cx="5321968" cy="109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none" lIns="25399" tIns="25399" rIns="25399" bIns="25399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2724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 dirty="0">
                <a:solidFill>
                  <a:schemeClr val="bg1"/>
                </a:solidFill>
                <a:latin typeface="Arial" charset="0"/>
                <a:ea typeface="Roboto Black"/>
                <a:cs typeface="Arial" charset="0"/>
              </a:rPr>
              <a:t>In-house</a:t>
            </a:r>
            <a:br>
              <a:rPr lang="en-US" sz="4800" b="1" kern="0" cap="all" spc="-150" dirty="0">
                <a:solidFill>
                  <a:srgbClr val="343E47"/>
                </a:solidFill>
                <a:latin typeface="Arial" charset="0"/>
                <a:ea typeface="Roboto Black"/>
                <a:cs typeface="Arial" charset="0"/>
              </a:rPr>
            </a:br>
            <a:r>
              <a:rPr lang="en-US" sz="4800" b="1" kern="0" cap="all" spc="-150" dirty="0">
                <a:solidFill>
                  <a:prstClr val="white"/>
                </a:solidFill>
                <a:latin typeface="Arial" charset="0"/>
                <a:ea typeface="Roboto Black"/>
                <a:cs typeface="Arial" charset="0"/>
              </a:rPr>
              <a:t>TEAM VS AGENCY</a:t>
            </a:r>
            <a:endParaRPr lang="en-US" sz="4800" b="1" kern="0" cap="all" spc="-150" dirty="0">
              <a:solidFill>
                <a:prstClr val="white"/>
              </a:solidFill>
              <a:latin typeface="Arial" charset="0"/>
              <a:ea typeface="Roboto Black"/>
              <a:cs typeface="Arial" charset="0"/>
              <a:sym typeface="Roboto Black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D663B6-0420-CF5B-C590-9E4DB4966F55}"/>
              </a:ext>
            </a:extLst>
          </p:cNvPr>
          <p:cNvSpPr/>
          <p:nvPr/>
        </p:nvSpPr>
        <p:spPr>
          <a:xfrm>
            <a:off x="6270493" y="1660332"/>
            <a:ext cx="5231876" cy="4739159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0640D5-5575-B199-DCC2-51002FDB7234}"/>
              </a:ext>
            </a:extLst>
          </p:cNvPr>
          <p:cNvSpPr/>
          <p:nvPr/>
        </p:nvSpPr>
        <p:spPr>
          <a:xfrm>
            <a:off x="689825" y="1680256"/>
            <a:ext cx="5231876" cy="4719235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FE17B4-944B-D2C6-959D-059399983119}"/>
              </a:ext>
            </a:extLst>
          </p:cNvPr>
          <p:cNvSpPr/>
          <p:nvPr/>
        </p:nvSpPr>
        <p:spPr>
          <a:xfrm>
            <a:off x="782471" y="1883820"/>
            <a:ext cx="5058369" cy="422787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132816-3624-203E-BE3F-847602F9B819}"/>
              </a:ext>
            </a:extLst>
          </p:cNvPr>
          <p:cNvSpPr/>
          <p:nvPr/>
        </p:nvSpPr>
        <p:spPr>
          <a:xfrm>
            <a:off x="6367193" y="1883820"/>
            <a:ext cx="5051487" cy="422787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1D34585-BB4B-F123-52BE-8E3D8851371E}"/>
              </a:ext>
            </a:extLst>
          </p:cNvPr>
          <p:cNvGrpSpPr/>
          <p:nvPr/>
        </p:nvGrpSpPr>
        <p:grpSpPr>
          <a:xfrm>
            <a:off x="778092" y="2359847"/>
            <a:ext cx="4963180" cy="2708082"/>
            <a:chOff x="778092" y="2359847"/>
            <a:chExt cx="4963180" cy="27080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DEDB26-18EC-1A34-BCC8-B8746A91C363}"/>
                </a:ext>
              </a:extLst>
            </p:cNvPr>
            <p:cNvGrpSpPr/>
            <p:nvPr/>
          </p:nvGrpSpPr>
          <p:grpSpPr>
            <a:xfrm>
              <a:off x="778092" y="2359847"/>
              <a:ext cx="4963180" cy="707702"/>
              <a:chOff x="1004039" y="2221578"/>
              <a:chExt cx="4963180" cy="707702"/>
            </a:xfrm>
          </p:grpSpPr>
          <p:sp>
            <p:nvSpPr>
              <p:cNvPr id="11" name="Google Shape;376;p9">
                <a:extLst>
                  <a:ext uri="{FF2B5EF4-FFF2-40B4-BE49-F238E27FC236}">
                    <a16:creationId xmlns:a16="http://schemas.microsoft.com/office/drawing/2014/main" id="{D1C30DAE-643E-A536-A670-C35BE98006D1}"/>
                  </a:ext>
                </a:extLst>
              </p:cNvPr>
              <p:cNvSpPr/>
              <p:nvPr/>
            </p:nvSpPr>
            <p:spPr>
              <a:xfrm>
                <a:off x="1004039" y="2221578"/>
                <a:ext cx="344975" cy="7077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39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Arial Black"/>
                    <a:cs typeface="Arial" panose="020B0604020202020204" pitchFamily="34" charset="0"/>
                    <a:sym typeface="Arial Black"/>
                  </a:rPr>
                  <a:t>1</a:t>
                </a:r>
                <a:endParaRPr kumimoji="0" sz="3999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Black"/>
                  <a:cs typeface="Arial" panose="020B0604020202020204" pitchFamily="34" charset="0"/>
                  <a:sym typeface="Arial Black"/>
                </a:endParaRPr>
              </a:p>
            </p:txBody>
          </p:sp>
          <p:sp>
            <p:nvSpPr>
              <p:cNvPr id="13" name="Google Shape;379;p9">
                <a:extLst>
                  <a:ext uri="{FF2B5EF4-FFF2-40B4-BE49-F238E27FC236}">
                    <a16:creationId xmlns:a16="http://schemas.microsoft.com/office/drawing/2014/main" id="{46206093-B81A-E14C-D7BB-D46D0AC077F6}"/>
                  </a:ext>
                </a:extLst>
              </p:cNvPr>
              <p:cNvSpPr txBox="1"/>
              <p:nvPr/>
            </p:nvSpPr>
            <p:spPr>
              <a:xfrm>
                <a:off x="1482226" y="2369963"/>
                <a:ext cx="4484993" cy="307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capital investment​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29B83D4-E61C-F616-0A8C-BB396BAFD4A0}"/>
                </a:ext>
              </a:extLst>
            </p:cNvPr>
            <p:cNvGrpSpPr/>
            <p:nvPr/>
          </p:nvGrpSpPr>
          <p:grpSpPr>
            <a:xfrm>
              <a:off x="778092" y="3012373"/>
              <a:ext cx="4932700" cy="707702"/>
              <a:chOff x="1004039" y="2221578"/>
              <a:chExt cx="4932700" cy="707702"/>
            </a:xfrm>
          </p:grpSpPr>
          <p:sp>
            <p:nvSpPr>
              <p:cNvPr id="15" name="Google Shape;376;p9">
                <a:extLst>
                  <a:ext uri="{FF2B5EF4-FFF2-40B4-BE49-F238E27FC236}">
                    <a16:creationId xmlns:a16="http://schemas.microsoft.com/office/drawing/2014/main" id="{5ED588DB-2B82-F3FB-D682-71B851AB2078}"/>
                  </a:ext>
                </a:extLst>
              </p:cNvPr>
              <p:cNvSpPr/>
              <p:nvPr/>
            </p:nvSpPr>
            <p:spPr>
              <a:xfrm>
                <a:off x="1004039" y="2221578"/>
                <a:ext cx="344975" cy="7077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39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Arial Black"/>
                    <a:cs typeface="Arial" panose="020B0604020202020204" pitchFamily="34" charset="0"/>
                    <a:sym typeface="Arial Black"/>
                  </a:rPr>
                  <a:t>2</a:t>
                </a:r>
                <a:endParaRPr kumimoji="0" sz="3999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Black"/>
                  <a:cs typeface="Arial" panose="020B0604020202020204" pitchFamily="34" charset="0"/>
                  <a:sym typeface="Arial Black"/>
                </a:endParaRPr>
              </a:p>
            </p:txBody>
          </p:sp>
          <p:sp>
            <p:nvSpPr>
              <p:cNvPr id="17" name="Google Shape;379;p9">
                <a:extLst>
                  <a:ext uri="{FF2B5EF4-FFF2-40B4-BE49-F238E27FC236}">
                    <a16:creationId xmlns:a16="http://schemas.microsoft.com/office/drawing/2014/main" id="{0E46132A-0C44-1449-EE45-2011DA04BD4D}"/>
                  </a:ext>
                </a:extLst>
              </p:cNvPr>
              <p:cNvSpPr txBox="1"/>
              <p:nvPr/>
            </p:nvSpPr>
            <p:spPr>
              <a:xfrm>
                <a:off x="1482226" y="2393227"/>
                <a:ext cx="4454513" cy="307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guaranteed return of investment​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03D1ED3-7FF9-09DE-3A1B-7423CC369FA4}"/>
                </a:ext>
              </a:extLst>
            </p:cNvPr>
            <p:cNvGrpSpPr/>
            <p:nvPr/>
          </p:nvGrpSpPr>
          <p:grpSpPr>
            <a:xfrm>
              <a:off x="778092" y="3682828"/>
              <a:ext cx="4824055" cy="707702"/>
              <a:chOff x="1004039" y="2221578"/>
              <a:chExt cx="4824055" cy="707702"/>
            </a:xfrm>
          </p:grpSpPr>
          <p:sp>
            <p:nvSpPr>
              <p:cNvPr id="19" name="Google Shape;376;p9">
                <a:extLst>
                  <a:ext uri="{FF2B5EF4-FFF2-40B4-BE49-F238E27FC236}">
                    <a16:creationId xmlns:a16="http://schemas.microsoft.com/office/drawing/2014/main" id="{A468489E-3AFD-330C-DD9C-3B735DE34B5A}"/>
                  </a:ext>
                </a:extLst>
              </p:cNvPr>
              <p:cNvSpPr/>
              <p:nvPr/>
            </p:nvSpPr>
            <p:spPr>
              <a:xfrm>
                <a:off x="1004039" y="2221578"/>
                <a:ext cx="344975" cy="7077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39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Arial Black"/>
                    <a:cs typeface="Arial" panose="020B0604020202020204" pitchFamily="34" charset="0"/>
                    <a:sym typeface="Arial Black"/>
                  </a:rPr>
                  <a:t>3</a:t>
                </a:r>
                <a:endParaRPr kumimoji="0" sz="3999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Black"/>
                  <a:cs typeface="Arial" panose="020B0604020202020204" pitchFamily="34" charset="0"/>
                  <a:sym typeface="Arial Black"/>
                </a:endParaRPr>
              </a:p>
            </p:txBody>
          </p:sp>
          <p:sp>
            <p:nvSpPr>
              <p:cNvPr id="21" name="Google Shape;379;p9">
                <a:extLst>
                  <a:ext uri="{FF2B5EF4-FFF2-40B4-BE49-F238E27FC236}">
                    <a16:creationId xmlns:a16="http://schemas.microsoft.com/office/drawing/2014/main" id="{4388C7E7-B893-A93F-E5CD-04CC3013AA73}"/>
                  </a:ext>
                </a:extLst>
              </p:cNvPr>
              <p:cNvSpPr txBox="1"/>
              <p:nvPr/>
            </p:nvSpPr>
            <p:spPr>
              <a:xfrm>
                <a:off x="1482226" y="2399065"/>
                <a:ext cx="4345868" cy="307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Influence of interpersonal dynamics on performance​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9CFD586-E1A0-B119-0560-D65F2B9DA1F7}"/>
                </a:ext>
              </a:extLst>
            </p:cNvPr>
            <p:cNvGrpSpPr/>
            <p:nvPr/>
          </p:nvGrpSpPr>
          <p:grpSpPr>
            <a:xfrm>
              <a:off x="778092" y="4360227"/>
              <a:ext cx="4566940" cy="707702"/>
              <a:chOff x="1004039" y="2221578"/>
              <a:chExt cx="4566940" cy="707702"/>
            </a:xfrm>
          </p:grpSpPr>
          <p:sp>
            <p:nvSpPr>
              <p:cNvPr id="23" name="Google Shape;376;p9">
                <a:extLst>
                  <a:ext uri="{FF2B5EF4-FFF2-40B4-BE49-F238E27FC236}">
                    <a16:creationId xmlns:a16="http://schemas.microsoft.com/office/drawing/2014/main" id="{2DD7BBA4-79BF-8B0F-7544-B66528761380}"/>
                  </a:ext>
                </a:extLst>
              </p:cNvPr>
              <p:cNvSpPr/>
              <p:nvPr/>
            </p:nvSpPr>
            <p:spPr>
              <a:xfrm>
                <a:off x="1004039" y="2221578"/>
                <a:ext cx="344975" cy="7077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39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Arial Black"/>
                    <a:cs typeface="Arial" panose="020B0604020202020204" pitchFamily="34" charset="0"/>
                    <a:sym typeface="Arial Black"/>
                  </a:rPr>
                  <a:t>4</a:t>
                </a:r>
                <a:endParaRPr kumimoji="0" sz="3999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Black"/>
                  <a:cs typeface="Arial" panose="020B0604020202020204" pitchFamily="34" charset="0"/>
                  <a:sym typeface="Arial Black"/>
                </a:endParaRPr>
              </a:p>
            </p:txBody>
          </p:sp>
          <p:sp>
            <p:nvSpPr>
              <p:cNvPr id="25" name="Google Shape;379;p9">
                <a:extLst>
                  <a:ext uri="{FF2B5EF4-FFF2-40B4-BE49-F238E27FC236}">
                    <a16:creationId xmlns:a16="http://schemas.microsoft.com/office/drawing/2014/main" id="{4566D210-DBA9-612D-7104-416FF15D8102}"/>
                  </a:ext>
                </a:extLst>
              </p:cNvPr>
              <p:cNvSpPr txBox="1"/>
              <p:nvPr/>
            </p:nvSpPr>
            <p:spPr>
              <a:xfrm>
                <a:off x="1482226" y="2281867"/>
                <a:ext cx="4088753" cy="5231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Creative drainage working on the same business or products​</a:t>
                </a: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27D164F-6724-7F2D-61C4-A38B28C4041B}"/>
              </a:ext>
            </a:extLst>
          </p:cNvPr>
          <p:cNvSpPr txBox="1"/>
          <p:nvPr/>
        </p:nvSpPr>
        <p:spPr>
          <a:xfrm>
            <a:off x="2747120" y="1914644"/>
            <a:ext cx="132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051D553-2EC2-DE69-DCD6-BE8DD4609848}"/>
              </a:ext>
            </a:extLst>
          </p:cNvPr>
          <p:cNvSpPr txBox="1"/>
          <p:nvPr/>
        </p:nvSpPr>
        <p:spPr>
          <a:xfrm>
            <a:off x="8324960" y="1894324"/>
            <a:ext cx="132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FF9B0FB-A11B-24C2-BC62-A8FD0A0C23C6}"/>
              </a:ext>
            </a:extLst>
          </p:cNvPr>
          <p:cNvGrpSpPr/>
          <p:nvPr/>
        </p:nvGrpSpPr>
        <p:grpSpPr>
          <a:xfrm>
            <a:off x="6416892" y="2362039"/>
            <a:ext cx="4963180" cy="4086244"/>
            <a:chOff x="6416892" y="2362039"/>
            <a:chExt cx="4963180" cy="408624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E9E1A58-A5DD-49C3-0749-5016922F757C}"/>
                </a:ext>
              </a:extLst>
            </p:cNvPr>
            <p:cNvGrpSpPr/>
            <p:nvPr/>
          </p:nvGrpSpPr>
          <p:grpSpPr>
            <a:xfrm>
              <a:off x="6416892" y="2362039"/>
              <a:ext cx="4963180" cy="707702"/>
              <a:chOff x="1004039" y="2221578"/>
              <a:chExt cx="4963180" cy="707702"/>
            </a:xfrm>
          </p:grpSpPr>
          <p:sp>
            <p:nvSpPr>
              <p:cNvPr id="40" name="Google Shape;376;p9">
                <a:extLst>
                  <a:ext uri="{FF2B5EF4-FFF2-40B4-BE49-F238E27FC236}">
                    <a16:creationId xmlns:a16="http://schemas.microsoft.com/office/drawing/2014/main" id="{BFE94008-F7EE-86A7-066E-6F5D03E52485}"/>
                  </a:ext>
                </a:extLst>
              </p:cNvPr>
              <p:cNvSpPr/>
              <p:nvPr/>
            </p:nvSpPr>
            <p:spPr>
              <a:xfrm>
                <a:off x="1004039" y="2221578"/>
                <a:ext cx="344975" cy="7077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39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Arial Black"/>
                    <a:cs typeface="Arial" panose="020B0604020202020204" pitchFamily="34" charset="0"/>
                    <a:sym typeface="Arial Black"/>
                  </a:rPr>
                  <a:t>1</a:t>
                </a:r>
                <a:endParaRPr kumimoji="0" sz="3999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Black"/>
                  <a:cs typeface="Arial" panose="020B0604020202020204" pitchFamily="34" charset="0"/>
                  <a:sym typeface="Arial Black"/>
                </a:endParaRPr>
              </a:p>
            </p:txBody>
          </p:sp>
          <p:sp>
            <p:nvSpPr>
              <p:cNvPr id="41" name="Google Shape;379;p9">
                <a:extLst>
                  <a:ext uri="{FF2B5EF4-FFF2-40B4-BE49-F238E27FC236}">
                    <a16:creationId xmlns:a16="http://schemas.microsoft.com/office/drawing/2014/main" id="{9A03F73A-5A14-F2AC-FC61-1B1B259CFF00}"/>
                  </a:ext>
                </a:extLst>
              </p:cNvPr>
              <p:cNvSpPr txBox="1"/>
              <p:nvPr/>
            </p:nvSpPr>
            <p:spPr>
              <a:xfrm>
                <a:off x="1482226" y="2389601"/>
                <a:ext cx="4484993" cy="307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investment based on the services availed ​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9551424-33DF-05CE-0F10-D214894BD662}"/>
                </a:ext>
              </a:extLst>
            </p:cNvPr>
            <p:cNvGrpSpPr/>
            <p:nvPr/>
          </p:nvGrpSpPr>
          <p:grpSpPr>
            <a:xfrm>
              <a:off x="6416892" y="3044399"/>
              <a:ext cx="4932700" cy="707702"/>
              <a:chOff x="1004039" y="2221578"/>
              <a:chExt cx="4932700" cy="707702"/>
            </a:xfrm>
          </p:grpSpPr>
          <p:sp>
            <p:nvSpPr>
              <p:cNvPr id="43" name="Google Shape;376;p9">
                <a:extLst>
                  <a:ext uri="{FF2B5EF4-FFF2-40B4-BE49-F238E27FC236}">
                    <a16:creationId xmlns:a16="http://schemas.microsoft.com/office/drawing/2014/main" id="{47AEAF79-4656-CEB8-16ED-5D7B90F64816}"/>
                  </a:ext>
                </a:extLst>
              </p:cNvPr>
              <p:cNvSpPr/>
              <p:nvPr/>
            </p:nvSpPr>
            <p:spPr>
              <a:xfrm>
                <a:off x="1004039" y="2221578"/>
                <a:ext cx="344975" cy="7077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39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Arial Black"/>
                    <a:cs typeface="Arial" panose="020B0604020202020204" pitchFamily="34" charset="0"/>
                    <a:sym typeface="Arial Black"/>
                  </a:rPr>
                  <a:t>2</a:t>
                </a:r>
                <a:endParaRPr kumimoji="0" sz="3999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Black"/>
                  <a:cs typeface="Arial" panose="020B0604020202020204" pitchFamily="34" charset="0"/>
                  <a:sym typeface="Arial Black"/>
                </a:endParaRPr>
              </a:p>
            </p:txBody>
          </p:sp>
          <p:sp>
            <p:nvSpPr>
              <p:cNvPr id="44" name="Google Shape;379;p9">
                <a:extLst>
                  <a:ext uri="{FF2B5EF4-FFF2-40B4-BE49-F238E27FC236}">
                    <a16:creationId xmlns:a16="http://schemas.microsoft.com/office/drawing/2014/main" id="{CEF61AA1-E4A4-3101-F91B-903372126DAD}"/>
                  </a:ext>
                </a:extLst>
              </p:cNvPr>
              <p:cNvSpPr txBox="1"/>
              <p:nvPr/>
            </p:nvSpPr>
            <p:spPr>
              <a:xfrm>
                <a:off x="1482226" y="2402660"/>
                <a:ext cx="4454513" cy="307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Accountability of agencies regarding end results ​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0F98C34-EF96-732F-E4A9-43A87CB809F9}"/>
                </a:ext>
              </a:extLst>
            </p:cNvPr>
            <p:cNvGrpSpPr/>
            <p:nvPr/>
          </p:nvGrpSpPr>
          <p:grpSpPr>
            <a:xfrm>
              <a:off x="6416892" y="3729483"/>
              <a:ext cx="4963180" cy="707702"/>
              <a:chOff x="1004039" y="2221578"/>
              <a:chExt cx="4963180" cy="707702"/>
            </a:xfrm>
          </p:grpSpPr>
          <p:sp>
            <p:nvSpPr>
              <p:cNvPr id="46" name="Google Shape;376;p9">
                <a:extLst>
                  <a:ext uri="{FF2B5EF4-FFF2-40B4-BE49-F238E27FC236}">
                    <a16:creationId xmlns:a16="http://schemas.microsoft.com/office/drawing/2014/main" id="{B920E48D-6BF7-C4FE-E4AF-BDDE959FF594}"/>
                  </a:ext>
                </a:extLst>
              </p:cNvPr>
              <p:cNvSpPr/>
              <p:nvPr/>
            </p:nvSpPr>
            <p:spPr>
              <a:xfrm>
                <a:off x="1004039" y="2221578"/>
                <a:ext cx="344975" cy="7077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39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Arial Black"/>
                    <a:cs typeface="Arial" panose="020B0604020202020204" pitchFamily="34" charset="0"/>
                    <a:sym typeface="Arial Black"/>
                  </a:rPr>
                  <a:t>3</a:t>
                </a:r>
                <a:endParaRPr kumimoji="0" sz="3999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Black"/>
                  <a:cs typeface="Arial" panose="020B0604020202020204" pitchFamily="34" charset="0"/>
                  <a:sym typeface="Arial Black"/>
                </a:endParaRPr>
              </a:p>
            </p:txBody>
          </p:sp>
          <p:sp>
            <p:nvSpPr>
              <p:cNvPr id="47" name="Google Shape;379;p9">
                <a:extLst>
                  <a:ext uri="{FF2B5EF4-FFF2-40B4-BE49-F238E27FC236}">
                    <a16:creationId xmlns:a16="http://schemas.microsoft.com/office/drawing/2014/main" id="{5827353D-7487-C4E6-C35B-D60B22795D4E}"/>
                  </a:ext>
                </a:extLst>
              </p:cNvPr>
              <p:cNvSpPr txBox="1"/>
              <p:nvPr/>
            </p:nvSpPr>
            <p:spPr>
              <a:xfrm>
                <a:off x="1482226" y="2312347"/>
                <a:ext cx="4484993" cy="5231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relation between the internal affairs and marketing efforts​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62CCE98-B726-5CC9-63E3-6038C26B1B81}"/>
                </a:ext>
              </a:extLst>
            </p:cNvPr>
            <p:cNvGrpSpPr/>
            <p:nvPr/>
          </p:nvGrpSpPr>
          <p:grpSpPr>
            <a:xfrm>
              <a:off x="6416892" y="4397366"/>
              <a:ext cx="4932700" cy="707702"/>
              <a:chOff x="1004039" y="2221578"/>
              <a:chExt cx="4932700" cy="707702"/>
            </a:xfrm>
          </p:grpSpPr>
          <p:sp>
            <p:nvSpPr>
              <p:cNvPr id="49" name="Google Shape;376;p9">
                <a:extLst>
                  <a:ext uri="{FF2B5EF4-FFF2-40B4-BE49-F238E27FC236}">
                    <a16:creationId xmlns:a16="http://schemas.microsoft.com/office/drawing/2014/main" id="{B6FEFB27-089B-8F54-CFBE-4BE4C8F0AEB0}"/>
                  </a:ext>
                </a:extLst>
              </p:cNvPr>
              <p:cNvSpPr/>
              <p:nvPr/>
            </p:nvSpPr>
            <p:spPr>
              <a:xfrm>
                <a:off x="1004039" y="2221578"/>
                <a:ext cx="344975" cy="7077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39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Arial Black"/>
                    <a:cs typeface="Arial" panose="020B0604020202020204" pitchFamily="34" charset="0"/>
                    <a:sym typeface="Arial Black"/>
                  </a:rPr>
                  <a:t>4</a:t>
                </a:r>
                <a:endParaRPr kumimoji="0" sz="3999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Black"/>
                  <a:cs typeface="Arial" panose="020B0604020202020204" pitchFamily="34" charset="0"/>
                  <a:sym typeface="Arial Black"/>
                </a:endParaRPr>
              </a:p>
            </p:txBody>
          </p:sp>
          <p:sp>
            <p:nvSpPr>
              <p:cNvPr id="50" name="Google Shape;379;p9">
                <a:extLst>
                  <a:ext uri="{FF2B5EF4-FFF2-40B4-BE49-F238E27FC236}">
                    <a16:creationId xmlns:a16="http://schemas.microsoft.com/office/drawing/2014/main" id="{2CBD9EBF-F972-B7EC-CF8E-7E1ED6E114BC}"/>
                  </a:ext>
                </a:extLst>
              </p:cNvPr>
              <p:cNvSpPr txBox="1"/>
              <p:nvPr/>
            </p:nvSpPr>
            <p:spPr>
              <a:xfrm>
                <a:off x="1482226" y="2281867"/>
                <a:ext cx="4454513" cy="5231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Profound expertise and experience about marketing strategies​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B3A760A-DFA1-02AF-F4C1-21FB596464B1}"/>
                </a:ext>
              </a:extLst>
            </p:cNvPr>
            <p:cNvGrpSpPr/>
            <p:nvPr/>
          </p:nvGrpSpPr>
          <p:grpSpPr>
            <a:xfrm>
              <a:off x="6416892" y="5044779"/>
              <a:ext cx="4932700" cy="707702"/>
              <a:chOff x="1004039" y="2221578"/>
              <a:chExt cx="4932700" cy="707702"/>
            </a:xfrm>
          </p:grpSpPr>
          <p:sp>
            <p:nvSpPr>
              <p:cNvPr id="5" name="Google Shape;376;p9">
                <a:extLst>
                  <a:ext uri="{FF2B5EF4-FFF2-40B4-BE49-F238E27FC236}">
                    <a16:creationId xmlns:a16="http://schemas.microsoft.com/office/drawing/2014/main" id="{FBCA54AF-A752-9F76-38E2-DE711D111920}"/>
                  </a:ext>
                </a:extLst>
              </p:cNvPr>
              <p:cNvSpPr/>
              <p:nvPr/>
            </p:nvSpPr>
            <p:spPr>
              <a:xfrm>
                <a:off x="1004039" y="2221578"/>
                <a:ext cx="344975" cy="7077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39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Arial Black"/>
                    <a:cs typeface="Arial" panose="020B0604020202020204" pitchFamily="34" charset="0"/>
                    <a:sym typeface="Arial Black"/>
                  </a:rPr>
                  <a:t>5</a:t>
                </a:r>
                <a:endParaRPr kumimoji="0" sz="3999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Black"/>
                  <a:cs typeface="Arial" panose="020B0604020202020204" pitchFamily="34" charset="0"/>
                  <a:sym typeface="Arial Black"/>
                </a:endParaRPr>
              </a:p>
            </p:txBody>
          </p:sp>
          <p:sp>
            <p:nvSpPr>
              <p:cNvPr id="12" name="Google Shape;379;p9">
                <a:extLst>
                  <a:ext uri="{FF2B5EF4-FFF2-40B4-BE49-F238E27FC236}">
                    <a16:creationId xmlns:a16="http://schemas.microsoft.com/office/drawing/2014/main" id="{029E82BA-E82C-5BC5-CC1A-F4FA710922B1}"/>
                  </a:ext>
                </a:extLst>
              </p:cNvPr>
              <p:cNvSpPr txBox="1"/>
              <p:nvPr/>
            </p:nvSpPr>
            <p:spPr>
              <a:xfrm>
                <a:off x="1482226" y="2385967"/>
                <a:ext cx="4454513" cy="307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Individual experts for the components of marketing ​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D496865-D242-5770-5258-C583B4CC146A}"/>
                </a:ext>
              </a:extLst>
            </p:cNvPr>
            <p:cNvGrpSpPr/>
            <p:nvPr/>
          </p:nvGrpSpPr>
          <p:grpSpPr>
            <a:xfrm>
              <a:off x="6416892" y="5740581"/>
              <a:ext cx="4932700" cy="707702"/>
              <a:chOff x="1004039" y="2221578"/>
              <a:chExt cx="4932700" cy="707702"/>
            </a:xfrm>
          </p:grpSpPr>
          <p:sp>
            <p:nvSpPr>
              <p:cNvPr id="20" name="Google Shape;376;p9">
                <a:extLst>
                  <a:ext uri="{FF2B5EF4-FFF2-40B4-BE49-F238E27FC236}">
                    <a16:creationId xmlns:a16="http://schemas.microsoft.com/office/drawing/2014/main" id="{E01EDC2E-C8A3-F057-61BA-6AE1D9063F6C}"/>
                  </a:ext>
                </a:extLst>
              </p:cNvPr>
              <p:cNvSpPr/>
              <p:nvPr/>
            </p:nvSpPr>
            <p:spPr>
              <a:xfrm>
                <a:off x="1004039" y="2221578"/>
                <a:ext cx="344975" cy="7077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39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Arial Black"/>
                    <a:cs typeface="Arial" panose="020B0604020202020204" pitchFamily="34" charset="0"/>
                    <a:sym typeface="Arial Black"/>
                  </a:rPr>
                  <a:t>6</a:t>
                </a:r>
                <a:endParaRPr kumimoji="0" sz="3999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Black"/>
                  <a:cs typeface="Arial" panose="020B0604020202020204" pitchFamily="34" charset="0"/>
                  <a:sym typeface="Arial Black"/>
                </a:endParaRPr>
              </a:p>
            </p:txBody>
          </p:sp>
          <p:sp>
            <p:nvSpPr>
              <p:cNvPr id="24" name="Google Shape;379;p9">
                <a:extLst>
                  <a:ext uri="{FF2B5EF4-FFF2-40B4-BE49-F238E27FC236}">
                    <a16:creationId xmlns:a16="http://schemas.microsoft.com/office/drawing/2014/main" id="{7BDF7DC4-85F9-046F-68AC-92C0997CAE16}"/>
                  </a:ext>
                </a:extLst>
              </p:cNvPr>
              <p:cNvSpPr txBox="1"/>
              <p:nvPr/>
            </p:nvSpPr>
            <p:spPr>
              <a:xfrm>
                <a:off x="1482226" y="2405218"/>
                <a:ext cx="4454513" cy="307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Highly creative marketing​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2485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ladder up to the sky&#10;&#10;Description automatically generated">
            <a:extLst>
              <a:ext uri="{FF2B5EF4-FFF2-40B4-BE49-F238E27FC236}">
                <a16:creationId xmlns:a16="http://schemas.microsoft.com/office/drawing/2014/main" id="{940EE84A-4512-55C5-6AFD-6790F83CD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5"/>
            <a:ext cx="12192000" cy="684508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A6FFB17-0906-EB40-0951-AD508598EB28}"/>
              </a:ext>
            </a:extLst>
          </p:cNvPr>
          <p:cNvSpPr/>
          <p:nvPr/>
        </p:nvSpPr>
        <p:spPr>
          <a:xfrm>
            <a:off x="698526" y="517790"/>
            <a:ext cx="10764468" cy="57614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6BAE52-E011-985D-C457-B211B4AD455D}"/>
              </a:ext>
            </a:extLst>
          </p:cNvPr>
          <p:cNvSpPr/>
          <p:nvPr/>
        </p:nvSpPr>
        <p:spPr>
          <a:xfrm>
            <a:off x="7052957" y="944947"/>
            <a:ext cx="3729790" cy="528723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F10B28-FFB5-1A12-AE1F-99AE3E109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3963" y="944947"/>
            <a:ext cx="3935192" cy="661737"/>
          </a:xfrm>
        </p:spPr>
        <p:txBody>
          <a:bodyPr>
            <a:noAutofit/>
          </a:bodyPr>
          <a:lstStyle/>
          <a:p>
            <a:pPr algn="l"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IN" sz="4800" b="1" cap="all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Thank you</a:t>
            </a:r>
            <a:endParaRPr lang="en-US" sz="4800" b="1" cap="all" dirty="0">
              <a:solidFill>
                <a:schemeClr val="bg1"/>
              </a:solidFill>
              <a:latin typeface="Arial" panose="020B0604020202020204" pitchFamily="34" charset="0"/>
              <a:ea typeface="Roboto Black"/>
              <a:cs typeface="Arial" panose="020B0604020202020204" pitchFamily="34" charset="0"/>
            </a:endParaRPr>
          </a:p>
        </p:txBody>
      </p:sp>
      <p:pic>
        <p:nvPicPr>
          <p:cNvPr id="13" name="Picture 12" descr="A qr code with dots&#10;&#10;Description automatically generated">
            <a:extLst>
              <a:ext uri="{FF2B5EF4-FFF2-40B4-BE49-F238E27FC236}">
                <a16:creationId xmlns:a16="http://schemas.microsoft.com/office/drawing/2014/main" id="{92AADE83-F7D0-D30C-69EF-A6C81392D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559" y="1892334"/>
            <a:ext cx="2390506" cy="2390506"/>
          </a:xfrm>
          <a:prstGeom prst="rect">
            <a:avLst/>
          </a:prstGeom>
        </p:spPr>
      </p:pic>
      <p:sp>
        <p:nvSpPr>
          <p:cNvPr id="14" name="Google Shape;340;p8">
            <a:extLst>
              <a:ext uri="{FF2B5EF4-FFF2-40B4-BE49-F238E27FC236}">
                <a16:creationId xmlns:a16="http://schemas.microsoft.com/office/drawing/2014/main" id="{945A3F2A-ECDC-C9A9-27D7-778BAF0FF321}"/>
              </a:ext>
            </a:extLst>
          </p:cNvPr>
          <p:cNvSpPr/>
          <p:nvPr/>
        </p:nvSpPr>
        <p:spPr>
          <a:xfrm>
            <a:off x="6900530" y="4720856"/>
            <a:ext cx="4562464" cy="1558394"/>
          </a:xfrm>
          <a:prstGeom prst="rect">
            <a:avLst/>
          </a:prstGeom>
          <a:solidFill>
            <a:schemeClr val="dk1">
              <a:alpha val="83921"/>
            </a:schemeClr>
          </a:solidFill>
          <a:ln>
            <a:noFill/>
          </a:ln>
        </p:spPr>
        <p:txBody>
          <a:bodyPr spcFirstLastPara="1" wrap="square" lIns="25368" tIns="25368" rIns="25368" bIns="25368" anchor="ctr" anchorCtr="0">
            <a:noAutofit/>
          </a:bodyPr>
          <a:lstStyle/>
          <a:p>
            <a:pPr algn="ctr"/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E160A7-6085-C368-153A-BB3011EA9F51}"/>
              </a:ext>
            </a:extLst>
          </p:cNvPr>
          <p:cNvSpPr txBox="1"/>
          <p:nvPr/>
        </p:nvSpPr>
        <p:spPr>
          <a:xfrm>
            <a:off x="6900531" y="4720856"/>
            <a:ext cx="45624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Mayur Bhat</a:t>
            </a:r>
          </a:p>
          <a:p>
            <a:pPr algn="ctr"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+91 97313 666 99</a:t>
            </a:r>
          </a:p>
          <a:p>
            <a:pPr algn="ctr"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mayur@fablesquare.com</a:t>
            </a:r>
          </a:p>
        </p:txBody>
      </p:sp>
    </p:spTree>
    <p:extLst>
      <p:ext uri="{BB962C8B-B14F-4D97-AF65-F5344CB8AC3E}">
        <p14:creationId xmlns:p14="http://schemas.microsoft.com/office/powerpoint/2010/main" val="36334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rowing a boat&#10;&#10;Description automatically generated">
            <a:extLst>
              <a:ext uri="{FF2B5EF4-FFF2-40B4-BE49-F238E27FC236}">
                <a16:creationId xmlns:a16="http://schemas.microsoft.com/office/drawing/2014/main" id="{BDCD6D31-BF1D-A142-DF84-9B7A4E1373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23" y="-254318"/>
            <a:ext cx="12192000" cy="52611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62B375-513B-C027-A4AD-C37B7D38E7E3}"/>
              </a:ext>
            </a:extLst>
          </p:cNvPr>
          <p:cNvSpPr/>
          <p:nvPr/>
        </p:nvSpPr>
        <p:spPr>
          <a:xfrm>
            <a:off x="0" y="4961090"/>
            <a:ext cx="12192000" cy="2029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49925-05B9-1DEB-B0D3-21E52B411FD9}"/>
              </a:ext>
            </a:extLst>
          </p:cNvPr>
          <p:cNvSpPr/>
          <p:nvPr/>
        </p:nvSpPr>
        <p:spPr>
          <a:xfrm>
            <a:off x="0" y="4961090"/>
            <a:ext cx="12192000" cy="45719"/>
          </a:xfrm>
          <a:prstGeom prst="rect">
            <a:avLst/>
          </a:prstGeom>
          <a:solidFill>
            <a:srgbClr val="CE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29FB92-17F3-3E9E-88DB-67D032AB9BEF}"/>
              </a:ext>
            </a:extLst>
          </p:cNvPr>
          <p:cNvSpPr/>
          <p:nvPr/>
        </p:nvSpPr>
        <p:spPr>
          <a:xfrm>
            <a:off x="-108848" y="4325232"/>
            <a:ext cx="337442" cy="105839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723900" dist="215900" dir="21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FE65DE-306F-7464-76FE-70084AD908A9}"/>
              </a:ext>
            </a:extLst>
          </p:cNvPr>
          <p:cNvSpPr/>
          <p:nvPr/>
        </p:nvSpPr>
        <p:spPr>
          <a:xfrm>
            <a:off x="12021839" y="4343518"/>
            <a:ext cx="337442" cy="105839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723900" dist="215900" dir="21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C4B141-57F9-A1F1-832E-CA6A69097502}"/>
              </a:ext>
            </a:extLst>
          </p:cNvPr>
          <p:cNvGrpSpPr/>
          <p:nvPr/>
        </p:nvGrpSpPr>
        <p:grpSpPr>
          <a:xfrm>
            <a:off x="275971" y="4455249"/>
            <a:ext cx="3012818" cy="1937525"/>
            <a:chOff x="275971" y="4455249"/>
            <a:chExt cx="3012818" cy="19375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9736CE0-0772-5EFB-E274-043F92DA2BE0}"/>
                </a:ext>
              </a:extLst>
            </p:cNvPr>
            <p:cNvGrpSpPr/>
            <p:nvPr/>
          </p:nvGrpSpPr>
          <p:grpSpPr>
            <a:xfrm>
              <a:off x="275971" y="4455249"/>
              <a:ext cx="3012818" cy="1310641"/>
              <a:chOff x="275971" y="4455249"/>
              <a:chExt cx="3012818" cy="131064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F1680A4-59DF-1AC4-BF25-EDED1AEE41A6}"/>
                  </a:ext>
                </a:extLst>
              </p:cNvPr>
              <p:cNvGrpSpPr/>
              <p:nvPr/>
            </p:nvGrpSpPr>
            <p:grpSpPr>
              <a:xfrm>
                <a:off x="275971" y="4455249"/>
                <a:ext cx="3012818" cy="1310641"/>
                <a:chOff x="275971" y="4455249"/>
                <a:chExt cx="3012818" cy="1310641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9967A7FC-EF16-C9A1-13BC-8AE1A4F669EE}"/>
                    </a:ext>
                  </a:extLst>
                </p:cNvPr>
                <p:cNvGrpSpPr/>
                <p:nvPr/>
              </p:nvGrpSpPr>
              <p:grpSpPr>
                <a:xfrm>
                  <a:off x="275971" y="4519802"/>
                  <a:ext cx="3012818" cy="1246088"/>
                  <a:chOff x="590358" y="2152285"/>
                  <a:chExt cx="3012818" cy="1246088"/>
                </a:xfrm>
              </p:grpSpPr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D5E1D2DC-4DC8-2F86-34CE-5EB843ED25D5}"/>
                      </a:ext>
                    </a:extLst>
                  </p:cNvPr>
                  <p:cNvSpPr txBox="1"/>
                  <p:nvPr/>
                </p:nvSpPr>
                <p:spPr>
                  <a:xfrm>
                    <a:off x="590358" y="3059819"/>
                    <a:ext cx="3012818" cy="33855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01" tIns="45688" rIns="91401" bIns="45688" anchor="t" anchorCtr="0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600" b="1">
                        <a:solidFill>
                          <a:srgbClr val="4040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r>
                      <a:rPr lang="en-US" dirty="0"/>
                      <a:t>Pull Marketing</a:t>
                    </a:r>
                    <a:endParaRPr lang="en-ID" dirty="0"/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0AFDB43F-19A7-E254-D4B9-2F273A5720DF}"/>
                      </a:ext>
                    </a:extLst>
                  </p:cNvPr>
                  <p:cNvSpPr/>
                  <p:nvPr/>
                </p:nvSpPr>
                <p:spPr>
                  <a:xfrm>
                    <a:off x="1704903" y="2152285"/>
                    <a:ext cx="816094" cy="816094"/>
                  </a:xfrm>
                  <a:prstGeom prst="ellipse">
                    <a:avLst/>
                  </a:prstGeom>
                  <a:solidFill>
                    <a:srgbClr val="CE0505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EC30B278-AC4B-11B6-9AB2-C5FE02C31407}"/>
                    </a:ext>
                  </a:extLst>
                </p:cNvPr>
                <p:cNvSpPr/>
                <p:nvPr/>
              </p:nvSpPr>
              <p:spPr>
                <a:xfrm>
                  <a:off x="1328482" y="4455249"/>
                  <a:ext cx="944132" cy="944130"/>
                </a:xfrm>
                <a:prstGeom prst="ellipse">
                  <a:avLst/>
                </a:prstGeom>
                <a:noFill/>
                <a:ln w="12700">
                  <a:solidFill>
                    <a:srgbClr val="C0000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79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" name="Graphic 7">
                <a:extLst>
                  <a:ext uri="{FF2B5EF4-FFF2-40B4-BE49-F238E27FC236}">
                    <a16:creationId xmlns:a16="http://schemas.microsoft.com/office/drawing/2014/main" id="{C858F17F-8E9E-AADD-EF70-3309A1ACC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56231" y="4693409"/>
                <a:ext cx="452297" cy="452297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6B529C-91AE-EDF6-632D-95545EC364AF}"/>
                </a:ext>
              </a:extLst>
            </p:cNvPr>
            <p:cNvSpPr txBox="1"/>
            <p:nvPr/>
          </p:nvSpPr>
          <p:spPr>
            <a:xfrm>
              <a:off x="722023" y="5694057"/>
              <a:ext cx="2105018" cy="698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SEO (Organic)</a:t>
              </a:r>
            </a:p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 (Digital Ads)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E3C30FD-07D7-A5A5-3F37-D7F2FEDDCA28}"/>
              </a:ext>
            </a:extLst>
          </p:cNvPr>
          <p:cNvGrpSpPr/>
          <p:nvPr/>
        </p:nvGrpSpPr>
        <p:grpSpPr>
          <a:xfrm>
            <a:off x="4571423" y="4455249"/>
            <a:ext cx="7409913" cy="1937525"/>
            <a:chOff x="4571423" y="4455249"/>
            <a:chExt cx="7409913" cy="193752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17681E2-B22B-86E9-BCBA-6424D2683871}"/>
                </a:ext>
              </a:extLst>
            </p:cNvPr>
            <p:cNvGrpSpPr/>
            <p:nvPr/>
          </p:nvGrpSpPr>
          <p:grpSpPr>
            <a:xfrm>
              <a:off x="8968518" y="4455249"/>
              <a:ext cx="3012818" cy="1310641"/>
              <a:chOff x="8968518" y="4455249"/>
              <a:chExt cx="3012818" cy="1310641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389F09C-B36D-F464-7A28-6EDCC037DB08}"/>
                  </a:ext>
                </a:extLst>
              </p:cNvPr>
              <p:cNvGrpSpPr/>
              <p:nvPr/>
            </p:nvGrpSpPr>
            <p:grpSpPr>
              <a:xfrm>
                <a:off x="8968518" y="4455249"/>
                <a:ext cx="3012818" cy="1310641"/>
                <a:chOff x="8968518" y="4455249"/>
                <a:chExt cx="3012818" cy="1310641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C72621A1-5EE7-CD0C-A782-FD18C5366C58}"/>
                    </a:ext>
                  </a:extLst>
                </p:cNvPr>
                <p:cNvGrpSpPr/>
                <p:nvPr/>
              </p:nvGrpSpPr>
              <p:grpSpPr>
                <a:xfrm>
                  <a:off x="8968518" y="4519802"/>
                  <a:ext cx="3012818" cy="1246088"/>
                  <a:chOff x="590358" y="2152285"/>
                  <a:chExt cx="3012818" cy="1246088"/>
                </a:xfrm>
              </p:grpSpPr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C2508072-870E-B68D-BB21-A94CDE588B89}"/>
                      </a:ext>
                    </a:extLst>
                  </p:cNvPr>
                  <p:cNvSpPr txBox="1"/>
                  <p:nvPr/>
                </p:nvSpPr>
                <p:spPr>
                  <a:xfrm>
                    <a:off x="590358" y="3059819"/>
                    <a:ext cx="3012818" cy="33855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01" tIns="45688" rIns="91401" bIns="45688" anchor="t" anchorCtr="0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600" b="1">
                        <a:solidFill>
                          <a:srgbClr val="4040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r>
                      <a:rPr lang="en-US"/>
                      <a:t>Push Marketing</a:t>
                    </a:r>
                    <a:endParaRPr lang="en-ID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6E2DB43E-B46E-8DEF-40A0-494D360B6DF2}"/>
                      </a:ext>
                    </a:extLst>
                  </p:cNvPr>
                  <p:cNvSpPr/>
                  <p:nvPr/>
                </p:nvSpPr>
                <p:spPr>
                  <a:xfrm>
                    <a:off x="1704903" y="2152285"/>
                    <a:ext cx="816094" cy="816094"/>
                  </a:xfrm>
                  <a:prstGeom prst="ellipse">
                    <a:avLst/>
                  </a:prstGeom>
                  <a:solidFill>
                    <a:srgbClr val="CE0505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0F5C2B11-CD69-4C11-329B-285E6BFB337A}"/>
                    </a:ext>
                  </a:extLst>
                </p:cNvPr>
                <p:cNvSpPr/>
                <p:nvPr/>
              </p:nvSpPr>
              <p:spPr>
                <a:xfrm>
                  <a:off x="10014096" y="4455249"/>
                  <a:ext cx="944132" cy="944130"/>
                </a:xfrm>
                <a:prstGeom prst="ellipse">
                  <a:avLst/>
                </a:prstGeom>
                <a:noFill/>
                <a:ln w="12700">
                  <a:solidFill>
                    <a:srgbClr val="C0000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79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5" name="Graphic 28">
                <a:extLst>
                  <a:ext uri="{FF2B5EF4-FFF2-40B4-BE49-F238E27FC236}">
                    <a16:creationId xmlns:a16="http://schemas.microsoft.com/office/drawing/2014/main" id="{C337AED0-C087-D169-2A4A-4A0D0BF9A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286710" y="4703452"/>
                <a:ext cx="452297" cy="452297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B030F33-A7E2-4FE5-0CFC-156B244F21D6}"/>
                </a:ext>
              </a:extLst>
            </p:cNvPr>
            <p:cNvGrpSpPr/>
            <p:nvPr/>
          </p:nvGrpSpPr>
          <p:grpSpPr>
            <a:xfrm>
              <a:off x="4571423" y="4455249"/>
              <a:ext cx="3012818" cy="1937525"/>
              <a:chOff x="4571423" y="4455249"/>
              <a:chExt cx="3012818" cy="193752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2B52C41-16AB-2EE8-2E7D-4A3FADE86DC2}"/>
                  </a:ext>
                </a:extLst>
              </p:cNvPr>
              <p:cNvGrpSpPr/>
              <p:nvPr/>
            </p:nvGrpSpPr>
            <p:grpSpPr>
              <a:xfrm>
                <a:off x="4571423" y="4455249"/>
                <a:ext cx="3012818" cy="1310641"/>
                <a:chOff x="4571423" y="4455249"/>
                <a:chExt cx="3012818" cy="1310641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F97DEFDC-E936-6BDE-E00D-94711A48946D}"/>
                    </a:ext>
                  </a:extLst>
                </p:cNvPr>
                <p:cNvGrpSpPr/>
                <p:nvPr/>
              </p:nvGrpSpPr>
              <p:grpSpPr>
                <a:xfrm>
                  <a:off x="4571423" y="4455249"/>
                  <a:ext cx="3012818" cy="1310641"/>
                  <a:chOff x="4571423" y="4455249"/>
                  <a:chExt cx="3012818" cy="1310641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3DFC1887-BFBB-5C35-9EBB-CF181340B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71423" y="4519802"/>
                    <a:ext cx="3012818" cy="1246088"/>
                    <a:chOff x="590358" y="2152285"/>
                    <a:chExt cx="3012818" cy="1246088"/>
                  </a:xfrm>
                </p:grpSpPr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07070171-F88D-7012-5A5D-D6A4928390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0358" y="3059819"/>
                      <a:ext cx="3012818" cy="3385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01" tIns="45688" rIns="91401" bIns="45688" anchor="t" anchorCtr="0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defRPr sz="1600" b="1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</a:lstStyle>
                    <a:p>
                      <a:r>
                        <a:rPr lang="en-US"/>
                        <a:t>Website Design</a:t>
                      </a:r>
                      <a:endParaRPr lang="en-ID" dirty="0"/>
                    </a:p>
                  </p:txBody>
                </p:sp>
                <p:sp>
                  <p:nvSpPr>
                    <p:cNvPr id="21" name="Oval 20">
                      <a:extLst>
                        <a:ext uri="{FF2B5EF4-FFF2-40B4-BE49-F238E27FC236}">
                          <a16:creationId xmlns:a16="http://schemas.microsoft.com/office/drawing/2014/main" id="{C7AD1E28-EFF7-F42F-7E8A-3FEB6558E2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4903" y="2152285"/>
                      <a:ext cx="816094" cy="816094"/>
                    </a:xfrm>
                    <a:prstGeom prst="ellipse">
                      <a:avLst/>
                    </a:prstGeom>
                    <a:solidFill>
                      <a:srgbClr val="CE0505"/>
                    </a:solidFill>
                    <a:ln>
                      <a:noFill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8B7EA5DF-3916-A81C-695C-F35A6E92AE33}"/>
                      </a:ext>
                    </a:extLst>
                  </p:cNvPr>
                  <p:cNvSpPr/>
                  <p:nvPr/>
                </p:nvSpPr>
                <p:spPr>
                  <a:xfrm>
                    <a:off x="5618986" y="4455249"/>
                    <a:ext cx="944132" cy="944130"/>
                  </a:xfrm>
                  <a:prstGeom prst="ellipse">
                    <a:avLst/>
                  </a:prstGeom>
                  <a:noFill/>
                  <a:ln w="12700">
                    <a:solidFill>
                      <a:srgbClr val="C00000"/>
                    </a:solidFill>
                    <a:prstDash val="lg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799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9" name="Graphic 38">
                  <a:extLst>
                    <a:ext uri="{FF2B5EF4-FFF2-40B4-BE49-F238E27FC236}">
                      <a16:creationId xmlns:a16="http://schemas.microsoft.com/office/drawing/2014/main" id="{28819014-AD73-40C0-3189-5488786144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869851" y="4690376"/>
                  <a:ext cx="452297" cy="452297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C6C299-6C93-6AB3-26A5-FCC2DB416A2A}"/>
                  </a:ext>
                </a:extLst>
              </p:cNvPr>
              <p:cNvSpPr txBox="1"/>
              <p:nvPr/>
            </p:nvSpPr>
            <p:spPr>
              <a:xfrm>
                <a:off x="5061891" y="5694057"/>
                <a:ext cx="2067614" cy="698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Mobile First, Dynamic, Engaging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91871FA-B487-5514-DCF7-82E366B29698}"/>
                </a:ext>
              </a:extLst>
            </p:cNvPr>
            <p:cNvSpPr txBox="1"/>
            <p:nvPr/>
          </p:nvSpPr>
          <p:spPr>
            <a:xfrm>
              <a:off x="9460349" y="5694057"/>
              <a:ext cx="2105018" cy="698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Social Media Marketing Digital Advertising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198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Picture 577">
            <a:extLst>
              <a:ext uri="{FF2B5EF4-FFF2-40B4-BE49-F238E27FC236}">
                <a16:creationId xmlns:a16="http://schemas.microsoft.com/office/drawing/2014/main" id="{2C7CB599-0C61-4364-8BAB-A452805506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-228600"/>
            <a:ext cx="12188824" cy="7162800"/>
          </a:xfrm>
          <a:prstGeom prst="rect">
            <a:avLst/>
          </a:prstGeom>
        </p:spPr>
      </p:pic>
      <p:sp>
        <p:nvSpPr>
          <p:cNvPr id="27" name="Shape 127">
            <a:extLst>
              <a:ext uri="{FF2B5EF4-FFF2-40B4-BE49-F238E27FC236}">
                <a16:creationId xmlns:a16="http://schemas.microsoft.com/office/drawing/2014/main" id="{86D5C0C5-C619-43AC-A114-19B03316319A}"/>
              </a:ext>
            </a:extLst>
          </p:cNvPr>
          <p:cNvSpPr/>
          <p:nvPr/>
        </p:nvSpPr>
        <p:spPr>
          <a:xfrm>
            <a:off x="432959" y="193282"/>
            <a:ext cx="11547500" cy="6262691"/>
          </a:xfrm>
          <a:prstGeom prst="rect">
            <a:avLst/>
          </a:prstGeom>
          <a:solidFill>
            <a:schemeClr val="tx1">
              <a:alpha val="84000"/>
            </a:schemeClr>
          </a:solidFill>
          <a:ln w="12700">
            <a:miter lim="400000"/>
          </a:ln>
        </p:spPr>
        <p:txBody>
          <a:bodyPr lIns="25392" tIns="25392" rIns="25392" bIns="25392" anchor="ctr"/>
          <a:lstStyle/>
          <a:p>
            <a:pPr algn="ctr" defTabSz="41260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808E6E-0773-4CD2-BFA7-C620B0F1AEC2}"/>
              </a:ext>
            </a:extLst>
          </p:cNvPr>
          <p:cNvSpPr/>
          <p:nvPr/>
        </p:nvSpPr>
        <p:spPr>
          <a:xfrm>
            <a:off x="387253" y="189783"/>
            <a:ext cx="45719" cy="6262689"/>
          </a:xfrm>
          <a:prstGeom prst="rect">
            <a:avLst/>
          </a:prstGeom>
          <a:solidFill>
            <a:srgbClr val="D8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99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71D4E58-3DC2-4F00-8BE7-7BCAA26879AB}"/>
              </a:ext>
            </a:extLst>
          </p:cNvPr>
          <p:cNvSpPr/>
          <p:nvPr/>
        </p:nvSpPr>
        <p:spPr>
          <a:xfrm>
            <a:off x="765075" y="861413"/>
            <a:ext cx="3556461" cy="528723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6B8A4745-FA9A-43E2-9165-A51CFE6A90F5}"/>
              </a:ext>
            </a:extLst>
          </p:cNvPr>
          <p:cNvGrpSpPr/>
          <p:nvPr/>
        </p:nvGrpSpPr>
        <p:grpSpPr>
          <a:xfrm>
            <a:off x="8539797" y="2753301"/>
            <a:ext cx="1482039" cy="939807"/>
            <a:chOff x="8409804" y="2286255"/>
            <a:chExt cx="1482039" cy="939807"/>
          </a:xfrm>
        </p:grpSpPr>
        <p:sp>
          <p:nvSpPr>
            <p:cNvPr id="547" name="Shape 125">
              <a:extLst>
                <a:ext uri="{FF2B5EF4-FFF2-40B4-BE49-F238E27FC236}">
                  <a16:creationId xmlns:a16="http://schemas.microsoft.com/office/drawing/2014/main" id="{E72AE85F-C54B-4C91-923A-B9848A7EAB3D}"/>
                </a:ext>
              </a:extLst>
            </p:cNvPr>
            <p:cNvSpPr/>
            <p:nvPr/>
          </p:nvSpPr>
          <p:spPr>
            <a:xfrm>
              <a:off x="8409804" y="2918285"/>
              <a:ext cx="1482039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853" tIns="45720" rIns="22853" bIns="45720" anchor="t">
              <a:spAutoFit/>
            </a:bodyPr>
            <a:lstStyle/>
            <a:p>
              <a:pPr lvl="0" algn="ctr"/>
              <a:r>
                <a:rPr lang="en-IN" sz="1400" spc="-55" dirty="0">
                  <a:solidFill>
                    <a:srgbClr val="FFFFFF"/>
                  </a:solidFill>
                  <a:latin typeface="Arial"/>
                  <a:cs typeface="Calibri"/>
                </a:rPr>
                <a:t>Facebook</a:t>
              </a:r>
            </a:p>
          </p:txBody>
        </p:sp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A9CB8C04-5C68-4A24-97F4-F77DB2419DBA}"/>
                </a:ext>
              </a:extLst>
            </p:cNvPr>
            <p:cNvGrpSpPr/>
            <p:nvPr/>
          </p:nvGrpSpPr>
          <p:grpSpPr>
            <a:xfrm>
              <a:off x="8825900" y="2286255"/>
              <a:ext cx="649015" cy="649015"/>
              <a:chOff x="8825900" y="2286255"/>
              <a:chExt cx="649015" cy="649015"/>
            </a:xfrm>
          </p:grpSpPr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6AEAA54C-96AA-454C-8E6D-DA0245D57CED}"/>
                  </a:ext>
                </a:extLst>
              </p:cNvPr>
              <p:cNvSpPr/>
              <p:nvPr/>
            </p:nvSpPr>
            <p:spPr>
              <a:xfrm rot="16997148">
                <a:off x="8858277" y="2317650"/>
                <a:ext cx="588994" cy="588995"/>
              </a:xfrm>
              <a:custGeom>
                <a:avLst/>
                <a:gdLst>
                  <a:gd name="connsiteX0" fmla="*/ 764068 w 764067"/>
                  <a:gd name="connsiteY0" fmla="*/ 382034 h 764067"/>
                  <a:gd name="connsiteX1" fmla="*/ 382034 w 764067"/>
                  <a:gd name="connsiteY1" fmla="*/ 764067 h 764067"/>
                  <a:gd name="connsiteX2" fmla="*/ 0 w 764067"/>
                  <a:gd name="connsiteY2" fmla="*/ 382034 h 764067"/>
                  <a:gd name="connsiteX3" fmla="*/ 382034 w 764067"/>
                  <a:gd name="connsiteY3" fmla="*/ 0 h 764067"/>
                  <a:gd name="connsiteX4" fmla="*/ 764068 w 764067"/>
                  <a:gd name="connsiteY4" fmla="*/ 382034 h 76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067" h="764067">
                    <a:moveTo>
                      <a:pt x="764068" y="382034"/>
                    </a:moveTo>
                    <a:cubicBezTo>
                      <a:pt x="764068" y="593025"/>
                      <a:pt x="593025" y="764067"/>
                      <a:pt x="382034" y="764067"/>
                    </a:cubicBezTo>
                    <a:cubicBezTo>
                      <a:pt x="171043" y="764067"/>
                      <a:pt x="0" y="593025"/>
                      <a:pt x="0" y="382034"/>
                    </a:cubicBezTo>
                    <a:cubicBezTo>
                      <a:pt x="0" y="171042"/>
                      <a:pt x="171043" y="0"/>
                      <a:pt x="382034" y="0"/>
                    </a:cubicBezTo>
                    <a:cubicBezTo>
                      <a:pt x="593025" y="0"/>
                      <a:pt x="764068" y="171042"/>
                      <a:pt x="764068" y="382034"/>
                    </a:cubicBezTo>
                    <a:close/>
                  </a:path>
                </a:pathLst>
              </a:custGeom>
              <a:solidFill>
                <a:srgbClr val="D824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799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6241770E-91F9-4DF7-852A-81CE3F694A0C}"/>
                  </a:ext>
                </a:extLst>
              </p:cNvPr>
              <p:cNvSpPr/>
              <p:nvPr/>
            </p:nvSpPr>
            <p:spPr>
              <a:xfrm>
                <a:off x="9063769" y="2430478"/>
                <a:ext cx="173283" cy="372999"/>
              </a:xfrm>
              <a:custGeom>
                <a:avLst/>
                <a:gdLst>
                  <a:gd name="connsiteX0" fmla="*/ 49530 w 224790"/>
                  <a:gd name="connsiteY0" fmla="*/ 243840 h 483870"/>
                  <a:gd name="connsiteX1" fmla="*/ 49530 w 224790"/>
                  <a:gd name="connsiteY1" fmla="*/ 477774 h 483870"/>
                  <a:gd name="connsiteX2" fmla="*/ 55626 w 224790"/>
                  <a:gd name="connsiteY2" fmla="*/ 483870 h 483870"/>
                  <a:gd name="connsiteX3" fmla="*/ 142494 w 224790"/>
                  <a:gd name="connsiteY3" fmla="*/ 483870 h 483870"/>
                  <a:gd name="connsiteX4" fmla="*/ 148590 w 224790"/>
                  <a:gd name="connsiteY4" fmla="*/ 477774 h 483870"/>
                  <a:gd name="connsiteX5" fmla="*/ 148590 w 224790"/>
                  <a:gd name="connsiteY5" fmla="*/ 240030 h 483870"/>
                  <a:gd name="connsiteX6" fmla="*/ 211550 w 224790"/>
                  <a:gd name="connsiteY6" fmla="*/ 240030 h 483870"/>
                  <a:gd name="connsiteX7" fmla="*/ 217646 w 224790"/>
                  <a:gd name="connsiteY7" fmla="*/ 234410 h 483870"/>
                  <a:gd name="connsiteX8" fmla="*/ 223742 w 224790"/>
                  <a:gd name="connsiteY8" fmla="*/ 162782 h 483870"/>
                  <a:gd name="connsiteX9" fmla="*/ 217646 w 224790"/>
                  <a:gd name="connsiteY9" fmla="*/ 156210 h 483870"/>
                  <a:gd name="connsiteX10" fmla="*/ 148590 w 224790"/>
                  <a:gd name="connsiteY10" fmla="*/ 156210 h 483870"/>
                  <a:gd name="connsiteX11" fmla="*/ 148590 w 224790"/>
                  <a:gd name="connsiteY11" fmla="*/ 105346 h 483870"/>
                  <a:gd name="connsiteX12" fmla="*/ 170117 w 224790"/>
                  <a:gd name="connsiteY12" fmla="*/ 83820 h 483870"/>
                  <a:gd name="connsiteX13" fmla="*/ 218694 w 224790"/>
                  <a:gd name="connsiteY13" fmla="*/ 83820 h 483870"/>
                  <a:gd name="connsiteX14" fmla="*/ 224790 w 224790"/>
                  <a:gd name="connsiteY14" fmla="*/ 77724 h 483870"/>
                  <a:gd name="connsiteX15" fmla="*/ 224790 w 224790"/>
                  <a:gd name="connsiteY15" fmla="*/ 6096 h 483870"/>
                  <a:gd name="connsiteX16" fmla="*/ 218694 w 224790"/>
                  <a:gd name="connsiteY16" fmla="*/ 0 h 483870"/>
                  <a:gd name="connsiteX17" fmla="*/ 136684 w 224790"/>
                  <a:gd name="connsiteY17" fmla="*/ 0 h 483870"/>
                  <a:gd name="connsiteX18" fmla="*/ 49530 w 224790"/>
                  <a:gd name="connsiteY18" fmla="*/ 87154 h 483870"/>
                  <a:gd name="connsiteX19" fmla="*/ 49530 w 224790"/>
                  <a:gd name="connsiteY19" fmla="*/ 156210 h 483870"/>
                  <a:gd name="connsiteX20" fmla="*/ 6096 w 224790"/>
                  <a:gd name="connsiteY20" fmla="*/ 156210 h 483870"/>
                  <a:gd name="connsiteX21" fmla="*/ 0 w 224790"/>
                  <a:gd name="connsiteY21" fmla="*/ 162306 h 483870"/>
                  <a:gd name="connsiteX22" fmla="*/ 0 w 224790"/>
                  <a:gd name="connsiteY22" fmla="*/ 233934 h 483870"/>
                  <a:gd name="connsiteX23" fmla="*/ 6096 w 224790"/>
                  <a:gd name="connsiteY23" fmla="*/ 240030 h 483870"/>
                  <a:gd name="connsiteX24" fmla="*/ 49530 w 224790"/>
                  <a:gd name="connsiteY24" fmla="*/ 240030 h 483870"/>
                  <a:gd name="connsiteX25" fmla="*/ 49530 w 224790"/>
                  <a:gd name="connsiteY25" fmla="*/ 243840 h 483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24790" h="483870">
                    <a:moveTo>
                      <a:pt x="49530" y="243840"/>
                    </a:moveTo>
                    <a:lnTo>
                      <a:pt x="49530" y="477774"/>
                    </a:lnTo>
                    <a:cubicBezTo>
                      <a:pt x="49530" y="481108"/>
                      <a:pt x="52292" y="483870"/>
                      <a:pt x="55626" y="483870"/>
                    </a:cubicBezTo>
                    <a:lnTo>
                      <a:pt x="142494" y="483870"/>
                    </a:lnTo>
                    <a:cubicBezTo>
                      <a:pt x="145828" y="483870"/>
                      <a:pt x="148590" y="481108"/>
                      <a:pt x="148590" y="477774"/>
                    </a:cubicBezTo>
                    <a:lnTo>
                      <a:pt x="148590" y="240030"/>
                    </a:lnTo>
                    <a:lnTo>
                      <a:pt x="211550" y="240030"/>
                    </a:lnTo>
                    <a:cubicBezTo>
                      <a:pt x="214694" y="240030"/>
                      <a:pt x="217361" y="237649"/>
                      <a:pt x="217646" y="234410"/>
                    </a:cubicBezTo>
                    <a:lnTo>
                      <a:pt x="223742" y="162782"/>
                    </a:lnTo>
                    <a:cubicBezTo>
                      <a:pt x="224028" y="159258"/>
                      <a:pt x="221266" y="156210"/>
                      <a:pt x="217646" y="156210"/>
                    </a:cubicBezTo>
                    <a:lnTo>
                      <a:pt x="148590" y="156210"/>
                    </a:lnTo>
                    <a:lnTo>
                      <a:pt x="148590" y="105346"/>
                    </a:lnTo>
                    <a:cubicBezTo>
                      <a:pt x="148590" y="93440"/>
                      <a:pt x="158210" y="83820"/>
                      <a:pt x="170117" y="83820"/>
                    </a:cubicBezTo>
                    <a:lnTo>
                      <a:pt x="218694" y="83820"/>
                    </a:lnTo>
                    <a:cubicBezTo>
                      <a:pt x="222028" y="83820"/>
                      <a:pt x="224790" y="81058"/>
                      <a:pt x="224790" y="77724"/>
                    </a:cubicBezTo>
                    <a:lnTo>
                      <a:pt x="224790" y="6096"/>
                    </a:lnTo>
                    <a:cubicBezTo>
                      <a:pt x="224790" y="2762"/>
                      <a:pt x="222028" y="0"/>
                      <a:pt x="218694" y="0"/>
                    </a:cubicBezTo>
                    <a:lnTo>
                      <a:pt x="136684" y="0"/>
                    </a:lnTo>
                    <a:cubicBezTo>
                      <a:pt x="88583" y="0"/>
                      <a:pt x="49530" y="39052"/>
                      <a:pt x="49530" y="87154"/>
                    </a:cubicBezTo>
                    <a:lnTo>
                      <a:pt x="49530" y="156210"/>
                    </a:lnTo>
                    <a:lnTo>
                      <a:pt x="6096" y="156210"/>
                    </a:lnTo>
                    <a:cubicBezTo>
                      <a:pt x="2762" y="156210"/>
                      <a:pt x="0" y="158972"/>
                      <a:pt x="0" y="162306"/>
                    </a:cubicBezTo>
                    <a:lnTo>
                      <a:pt x="0" y="233934"/>
                    </a:lnTo>
                    <a:cubicBezTo>
                      <a:pt x="0" y="237268"/>
                      <a:pt x="2762" y="240030"/>
                      <a:pt x="6096" y="240030"/>
                    </a:cubicBezTo>
                    <a:lnTo>
                      <a:pt x="49530" y="240030"/>
                    </a:lnTo>
                    <a:lnTo>
                      <a:pt x="49530" y="24384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799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EDCEC959-5DF2-45F0-957A-9EE04171A52B}"/>
                  </a:ext>
                </a:extLst>
              </p:cNvPr>
              <p:cNvSpPr/>
              <p:nvPr/>
            </p:nvSpPr>
            <p:spPr>
              <a:xfrm>
                <a:off x="8825900" y="2286255"/>
                <a:ext cx="649015" cy="649015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542" name="Shape 125">
            <a:extLst>
              <a:ext uri="{FF2B5EF4-FFF2-40B4-BE49-F238E27FC236}">
                <a16:creationId xmlns:a16="http://schemas.microsoft.com/office/drawing/2014/main" id="{6BE4BD66-D7ED-461F-AF13-F1129E110CA5}"/>
              </a:ext>
            </a:extLst>
          </p:cNvPr>
          <p:cNvSpPr/>
          <p:nvPr/>
        </p:nvSpPr>
        <p:spPr>
          <a:xfrm>
            <a:off x="8539796" y="4318894"/>
            <a:ext cx="148203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3" tIns="45720" rIns="22853" bIns="45720" anchor="t">
            <a:spAutoFit/>
          </a:bodyPr>
          <a:lstStyle/>
          <a:p>
            <a:pPr lvl="0" algn="ctr"/>
            <a:r>
              <a:rPr lang="en-IN" sz="1400" spc="-55" dirty="0">
                <a:solidFill>
                  <a:srgbClr val="FFFFFF"/>
                </a:solidFill>
                <a:latin typeface="Arial"/>
                <a:cs typeface="Calibri"/>
              </a:rPr>
              <a:t>LinkedIn</a:t>
            </a:r>
          </a:p>
        </p:txBody>
      </p: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7967DC25-9CBE-48E2-AAC9-AF5DD74090FD}"/>
              </a:ext>
            </a:extLst>
          </p:cNvPr>
          <p:cNvGrpSpPr/>
          <p:nvPr/>
        </p:nvGrpSpPr>
        <p:grpSpPr>
          <a:xfrm>
            <a:off x="8588014" y="4670847"/>
            <a:ext cx="1482039" cy="952642"/>
            <a:chOff x="9509361" y="2286259"/>
            <a:chExt cx="1482039" cy="952642"/>
          </a:xfrm>
        </p:grpSpPr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2C25C899-E5B6-4FB5-83A4-828176840981}"/>
                </a:ext>
              </a:extLst>
            </p:cNvPr>
            <p:cNvSpPr/>
            <p:nvPr/>
          </p:nvSpPr>
          <p:spPr>
            <a:xfrm rot="16997148">
              <a:off x="9941635" y="2317225"/>
              <a:ext cx="588992" cy="588995"/>
            </a:xfrm>
            <a:custGeom>
              <a:avLst/>
              <a:gdLst>
                <a:gd name="connsiteX0" fmla="*/ 764068 w 764067"/>
                <a:gd name="connsiteY0" fmla="*/ 382034 h 764067"/>
                <a:gd name="connsiteX1" fmla="*/ 382034 w 764067"/>
                <a:gd name="connsiteY1" fmla="*/ 764067 h 764067"/>
                <a:gd name="connsiteX2" fmla="*/ 0 w 764067"/>
                <a:gd name="connsiteY2" fmla="*/ 382034 h 764067"/>
                <a:gd name="connsiteX3" fmla="*/ 382034 w 764067"/>
                <a:gd name="connsiteY3" fmla="*/ 0 h 764067"/>
                <a:gd name="connsiteX4" fmla="*/ 764068 w 764067"/>
                <a:gd name="connsiteY4" fmla="*/ 382034 h 7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067" h="764067">
                  <a:moveTo>
                    <a:pt x="764068" y="382034"/>
                  </a:moveTo>
                  <a:cubicBezTo>
                    <a:pt x="764068" y="593025"/>
                    <a:pt x="593025" y="764067"/>
                    <a:pt x="382034" y="764067"/>
                  </a:cubicBezTo>
                  <a:cubicBezTo>
                    <a:pt x="171043" y="764067"/>
                    <a:pt x="0" y="593025"/>
                    <a:pt x="0" y="382034"/>
                  </a:cubicBezTo>
                  <a:cubicBezTo>
                    <a:pt x="0" y="171042"/>
                    <a:pt x="171043" y="0"/>
                    <a:pt x="382034" y="0"/>
                  </a:cubicBezTo>
                  <a:cubicBezTo>
                    <a:pt x="593025" y="0"/>
                    <a:pt x="764068" y="171042"/>
                    <a:pt x="764068" y="382034"/>
                  </a:cubicBezTo>
                  <a:close/>
                </a:path>
              </a:pathLst>
            </a:custGeom>
            <a:solidFill>
              <a:srgbClr val="D824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799"/>
            </a:p>
          </p:txBody>
        </p:sp>
        <p:sp>
          <p:nvSpPr>
            <p:cNvPr id="536" name="Shape 125">
              <a:extLst>
                <a:ext uri="{FF2B5EF4-FFF2-40B4-BE49-F238E27FC236}">
                  <a16:creationId xmlns:a16="http://schemas.microsoft.com/office/drawing/2014/main" id="{08572F31-35EE-4735-9540-4A96BE7321B1}"/>
                </a:ext>
              </a:extLst>
            </p:cNvPr>
            <p:cNvSpPr/>
            <p:nvPr/>
          </p:nvSpPr>
          <p:spPr>
            <a:xfrm>
              <a:off x="9509361" y="2931124"/>
              <a:ext cx="1482039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853" tIns="45720" rIns="22853" bIns="45720" anchor="t">
              <a:spAutoFit/>
            </a:bodyPr>
            <a:lstStyle/>
            <a:p>
              <a:pPr lvl="0" algn="ctr"/>
              <a:r>
                <a:rPr lang="en-IN" sz="1400" dirty="0">
                  <a:solidFill>
                    <a:schemeClr val="bg1"/>
                  </a:solidFill>
                  <a:latin typeface="Arial"/>
                  <a:cs typeface="Arial"/>
                </a:rPr>
                <a:t>Instagram</a:t>
              </a:r>
            </a:p>
          </p:txBody>
        </p: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796C4DCB-86C9-43E3-9C80-5EC6DACF7AF2}"/>
                </a:ext>
              </a:extLst>
            </p:cNvPr>
            <p:cNvGrpSpPr/>
            <p:nvPr/>
          </p:nvGrpSpPr>
          <p:grpSpPr>
            <a:xfrm>
              <a:off x="9909292" y="2286259"/>
              <a:ext cx="649015" cy="649016"/>
              <a:chOff x="4020019" y="3228317"/>
              <a:chExt cx="841709" cy="841709"/>
            </a:xfrm>
          </p:grpSpPr>
          <p:pic>
            <p:nvPicPr>
              <p:cNvPr id="538" name="Picture 53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6F73770-6CE9-4FAD-AABA-6350212E94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168" t="41460" r="40947" b="38511"/>
              <a:stretch/>
            </p:blipFill>
            <p:spPr>
              <a:xfrm>
                <a:off x="4188142" y="3408805"/>
                <a:ext cx="517390" cy="473505"/>
              </a:xfrm>
              <a:prstGeom prst="rect">
                <a:avLst/>
              </a:prstGeom>
            </p:spPr>
          </p:pic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8269D43D-B0D0-4480-808E-12D3091EA8C4}"/>
                  </a:ext>
                </a:extLst>
              </p:cNvPr>
              <p:cNvSpPr/>
              <p:nvPr/>
            </p:nvSpPr>
            <p:spPr>
              <a:xfrm>
                <a:off x="4020019" y="3228317"/>
                <a:ext cx="841709" cy="841709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E2C668AB-5826-4BC2-81D6-0409CE616BDA}"/>
              </a:ext>
            </a:extLst>
          </p:cNvPr>
          <p:cNvGrpSpPr/>
          <p:nvPr/>
        </p:nvGrpSpPr>
        <p:grpSpPr>
          <a:xfrm>
            <a:off x="2354397" y="2768059"/>
            <a:ext cx="1425361" cy="2870308"/>
            <a:chOff x="1691681" y="2951824"/>
            <a:chExt cx="1425361" cy="2870308"/>
          </a:xfrm>
        </p:grpSpPr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B1CF0FFE-CEF1-4457-92D3-381ABEBADC0A}"/>
                </a:ext>
              </a:extLst>
            </p:cNvPr>
            <p:cNvGrpSpPr/>
            <p:nvPr/>
          </p:nvGrpSpPr>
          <p:grpSpPr>
            <a:xfrm>
              <a:off x="1691681" y="2951824"/>
              <a:ext cx="1425361" cy="898784"/>
              <a:chOff x="8936251" y="4739042"/>
              <a:chExt cx="1425361" cy="898784"/>
            </a:xfrm>
          </p:grpSpPr>
          <p:sp>
            <p:nvSpPr>
              <p:cNvPr id="522" name="object 25">
                <a:extLst>
                  <a:ext uri="{FF2B5EF4-FFF2-40B4-BE49-F238E27FC236}">
                    <a16:creationId xmlns:a16="http://schemas.microsoft.com/office/drawing/2014/main" id="{609C8A15-B8AD-4CE0-A7AC-5AC903574BB2}"/>
                  </a:ext>
                </a:extLst>
              </p:cNvPr>
              <p:cNvSpPr txBox="1"/>
              <p:nvPr/>
            </p:nvSpPr>
            <p:spPr>
              <a:xfrm>
                <a:off x="8936251" y="5410200"/>
                <a:ext cx="1425361" cy="227626"/>
              </a:xfrm>
              <a:prstGeom prst="rect">
                <a:avLst/>
              </a:prstGeom>
            </p:spPr>
            <p:txBody>
              <a:bodyPr vert="horz" wrap="square" lIns="0" tIns="12065" rIns="0" bIns="0" rtlCol="0" anchor="t">
                <a:spAutoFit/>
              </a:bodyPr>
              <a:lstStyle/>
              <a:p>
                <a:pPr marL="12700" algn="ctr">
                  <a:spcBef>
                    <a:spcPts val="95"/>
                  </a:spcBef>
                </a:pPr>
                <a:r>
                  <a:rPr lang="en-IN" sz="1400" spc="-55" dirty="0">
                    <a:solidFill>
                      <a:srgbClr val="FFFFFF"/>
                    </a:solidFill>
                    <a:latin typeface="Arial"/>
                    <a:cs typeface="Calibri"/>
                  </a:rPr>
                  <a:t>Google Ads</a:t>
                </a:r>
                <a:endParaRPr lang="en-US" sz="1400" dirty="0">
                  <a:latin typeface="Arial"/>
                  <a:cs typeface="Calibri"/>
                </a:endParaRPr>
              </a:p>
            </p:txBody>
          </p:sp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021FBEC0-F476-4E3D-A01A-0808AB929C7E}"/>
                  </a:ext>
                </a:extLst>
              </p:cNvPr>
              <p:cNvGrpSpPr/>
              <p:nvPr/>
            </p:nvGrpSpPr>
            <p:grpSpPr>
              <a:xfrm>
                <a:off x="9325357" y="4739042"/>
                <a:ext cx="649015" cy="649015"/>
                <a:chOff x="9358030" y="4827733"/>
                <a:chExt cx="649015" cy="649015"/>
              </a:xfrm>
            </p:grpSpPr>
            <p:grpSp>
              <p:nvGrpSpPr>
                <p:cNvPr id="524" name="Group 523">
                  <a:extLst>
                    <a:ext uri="{FF2B5EF4-FFF2-40B4-BE49-F238E27FC236}">
                      <a16:creationId xmlns:a16="http://schemas.microsoft.com/office/drawing/2014/main" id="{9075B4E8-2EE7-43D4-9DC6-FDE507DD5F2D}"/>
                    </a:ext>
                  </a:extLst>
                </p:cNvPr>
                <p:cNvGrpSpPr/>
                <p:nvPr/>
              </p:nvGrpSpPr>
              <p:grpSpPr>
                <a:xfrm>
                  <a:off x="9390704" y="4866053"/>
                  <a:ext cx="583668" cy="583668"/>
                  <a:chOff x="9390704" y="4866053"/>
                  <a:chExt cx="583668" cy="583668"/>
                </a:xfrm>
              </p:grpSpPr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id="{E0A8B564-02F5-4E45-8DB2-B4598C6DE569}"/>
                      </a:ext>
                    </a:extLst>
                  </p:cNvPr>
                  <p:cNvSpPr/>
                  <p:nvPr/>
                </p:nvSpPr>
                <p:spPr>
                  <a:xfrm>
                    <a:off x="9390704" y="4866053"/>
                    <a:ext cx="583668" cy="583668"/>
                  </a:xfrm>
                  <a:custGeom>
                    <a:avLst/>
                    <a:gdLst>
                      <a:gd name="connsiteX0" fmla="*/ 358886 w 583668"/>
                      <a:gd name="connsiteY0" fmla="*/ 7880 h 583668"/>
                      <a:gd name="connsiteX1" fmla="*/ 575797 w 583668"/>
                      <a:gd name="connsiteY1" fmla="*/ 358886 h 583668"/>
                      <a:gd name="connsiteX2" fmla="*/ 224790 w 583668"/>
                      <a:gd name="connsiteY2" fmla="*/ 575797 h 583668"/>
                      <a:gd name="connsiteX3" fmla="*/ 7880 w 583668"/>
                      <a:gd name="connsiteY3" fmla="*/ 224771 h 583668"/>
                      <a:gd name="connsiteX4" fmla="*/ 358886 w 583668"/>
                      <a:gd name="connsiteY4" fmla="*/ 7880 h 583668"/>
                      <a:gd name="connsiteX5" fmla="*/ 358886 w 583668"/>
                      <a:gd name="connsiteY5" fmla="*/ 7880 h 583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3668" h="583668">
                        <a:moveTo>
                          <a:pt x="358886" y="7880"/>
                        </a:moveTo>
                        <a:cubicBezTo>
                          <a:pt x="515709" y="44904"/>
                          <a:pt x="612821" y="202063"/>
                          <a:pt x="575797" y="358886"/>
                        </a:cubicBezTo>
                        <a:cubicBezTo>
                          <a:pt x="538773" y="515709"/>
                          <a:pt x="381614" y="612821"/>
                          <a:pt x="224790" y="575797"/>
                        </a:cubicBezTo>
                        <a:cubicBezTo>
                          <a:pt x="67947" y="538753"/>
                          <a:pt x="-29164" y="381594"/>
                          <a:pt x="7880" y="224771"/>
                        </a:cubicBezTo>
                        <a:cubicBezTo>
                          <a:pt x="44903" y="67947"/>
                          <a:pt x="202063" y="-29164"/>
                          <a:pt x="358886" y="7880"/>
                        </a:cubicBezTo>
                        <a:lnTo>
                          <a:pt x="358886" y="7880"/>
                        </a:lnTo>
                        <a:close/>
                      </a:path>
                    </a:pathLst>
                  </a:custGeom>
                  <a:solidFill>
                    <a:srgbClr val="D82424"/>
                  </a:solidFill>
                  <a:ln w="19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pic>
                <p:nvPicPr>
                  <p:cNvPr id="527" name="Graphic 526">
                    <a:extLst>
                      <a:ext uri="{FF2B5EF4-FFF2-40B4-BE49-F238E27FC236}">
                        <a16:creationId xmlns:a16="http://schemas.microsoft.com/office/drawing/2014/main" id="{34340300-9344-4D7A-AB2C-D130A1FB94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46226" y="4941160"/>
                    <a:ext cx="472624" cy="43579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25" name="Oval 524">
                  <a:extLst>
                    <a:ext uri="{FF2B5EF4-FFF2-40B4-BE49-F238E27FC236}">
                      <a16:creationId xmlns:a16="http://schemas.microsoft.com/office/drawing/2014/main" id="{F169B9E0-6A99-4A28-9986-405BB33FED0A}"/>
                    </a:ext>
                  </a:extLst>
                </p:cNvPr>
                <p:cNvSpPr/>
                <p:nvPr/>
              </p:nvSpPr>
              <p:spPr>
                <a:xfrm>
                  <a:off x="9358030" y="4827733"/>
                  <a:ext cx="649015" cy="649015"/>
                </a:xfrm>
                <a:prstGeom prst="ellipse">
                  <a:avLst/>
                </a:prstGeom>
                <a:noFill/>
                <a:ln w="12700">
                  <a:solidFill>
                    <a:srgbClr val="C0000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grpSp>
          <p:nvGrpSpPr>
            <p:cNvPr id="510" name="Group 509">
              <a:extLst>
                <a:ext uri="{FF2B5EF4-FFF2-40B4-BE49-F238E27FC236}">
                  <a16:creationId xmlns:a16="http://schemas.microsoft.com/office/drawing/2014/main" id="{3EF66A5B-EEF5-470C-A8AF-B44DBF5B660B}"/>
                </a:ext>
              </a:extLst>
            </p:cNvPr>
            <p:cNvGrpSpPr/>
            <p:nvPr/>
          </p:nvGrpSpPr>
          <p:grpSpPr>
            <a:xfrm>
              <a:off x="1691681" y="3934228"/>
              <a:ext cx="1425361" cy="902483"/>
              <a:chOff x="6707721" y="1953258"/>
              <a:chExt cx="1425361" cy="902483"/>
            </a:xfrm>
          </p:grpSpPr>
          <p:grpSp>
            <p:nvGrpSpPr>
              <p:cNvPr id="517" name="Group 516">
                <a:extLst>
                  <a:ext uri="{FF2B5EF4-FFF2-40B4-BE49-F238E27FC236}">
                    <a16:creationId xmlns:a16="http://schemas.microsoft.com/office/drawing/2014/main" id="{F08133AC-4643-4DB1-B49C-E8A94C0A0081}"/>
                  </a:ext>
                </a:extLst>
              </p:cNvPr>
              <p:cNvGrpSpPr/>
              <p:nvPr/>
            </p:nvGrpSpPr>
            <p:grpSpPr>
              <a:xfrm>
                <a:off x="7077616" y="1953258"/>
                <a:ext cx="649015" cy="649015"/>
                <a:chOff x="6994684" y="2467984"/>
                <a:chExt cx="649015" cy="649015"/>
              </a:xfrm>
            </p:grpSpPr>
            <p:sp>
              <p:nvSpPr>
                <p:cNvPr id="519" name="Freeform: Shape 518">
                  <a:extLst>
                    <a:ext uri="{FF2B5EF4-FFF2-40B4-BE49-F238E27FC236}">
                      <a16:creationId xmlns:a16="http://schemas.microsoft.com/office/drawing/2014/main" id="{55D2EDC9-2A2D-4321-BFDA-C585EFE9B9F1}"/>
                    </a:ext>
                  </a:extLst>
                </p:cNvPr>
                <p:cNvSpPr/>
                <p:nvPr/>
              </p:nvSpPr>
              <p:spPr>
                <a:xfrm>
                  <a:off x="7027358" y="2506304"/>
                  <a:ext cx="583668" cy="583668"/>
                </a:xfrm>
                <a:custGeom>
                  <a:avLst/>
                  <a:gdLst>
                    <a:gd name="connsiteX0" fmla="*/ 358886 w 583668"/>
                    <a:gd name="connsiteY0" fmla="*/ 7880 h 583668"/>
                    <a:gd name="connsiteX1" fmla="*/ 575797 w 583668"/>
                    <a:gd name="connsiteY1" fmla="*/ 358886 h 583668"/>
                    <a:gd name="connsiteX2" fmla="*/ 224790 w 583668"/>
                    <a:gd name="connsiteY2" fmla="*/ 575797 h 583668"/>
                    <a:gd name="connsiteX3" fmla="*/ 7880 w 583668"/>
                    <a:gd name="connsiteY3" fmla="*/ 224771 h 583668"/>
                    <a:gd name="connsiteX4" fmla="*/ 358886 w 583668"/>
                    <a:gd name="connsiteY4" fmla="*/ 7880 h 583668"/>
                    <a:gd name="connsiteX5" fmla="*/ 358886 w 583668"/>
                    <a:gd name="connsiteY5" fmla="*/ 7880 h 58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3668" h="583668">
                      <a:moveTo>
                        <a:pt x="358886" y="7880"/>
                      </a:moveTo>
                      <a:cubicBezTo>
                        <a:pt x="515709" y="44904"/>
                        <a:pt x="612821" y="202063"/>
                        <a:pt x="575797" y="358886"/>
                      </a:cubicBezTo>
                      <a:cubicBezTo>
                        <a:pt x="538773" y="515709"/>
                        <a:pt x="381614" y="612821"/>
                        <a:pt x="224790" y="575797"/>
                      </a:cubicBezTo>
                      <a:cubicBezTo>
                        <a:pt x="67947" y="538753"/>
                        <a:pt x="-29164" y="381594"/>
                        <a:pt x="7880" y="224771"/>
                      </a:cubicBezTo>
                      <a:cubicBezTo>
                        <a:pt x="44903" y="67947"/>
                        <a:pt x="202063" y="-29164"/>
                        <a:pt x="358886" y="7880"/>
                      </a:cubicBezTo>
                      <a:lnTo>
                        <a:pt x="358886" y="7880"/>
                      </a:lnTo>
                      <a:close/>
                    </a:path>
                  </a:pathLst>
                </a:custGeom>
                <a:solidFill>
                  <a:srgbClr val="D82424"/>
                </a:solidFill>
                <a:ln w="19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20" name="Oval 519">
                  <a:extLst>
                    <a:ext uri="{FF2B5EF4-FFF2-40B4-BE49-F238E27FC236}">
                      <a16:creationId xmlns:a16="http://schemas.microsoft.com/office/drawing/2014/main" id="{E41BCE64-BEAC-4B34-8AF7-C65CFD3680D0}"/>
                    </a:ext>
                  </a:extLst>
                </p:cNvPr>
                <p:cNvSpPr/>
                <p:nvPr/>
              </p:nvSpPr>
              <p:spPr>
                <a:xfrm>
                  <a:off x="6994684" y="2467984"/>
                  <a:ext cx="649015" cy="649015"/>
                </a:xfrm>
                <a:prstGeom prst="ellipse">
                  <a:avLst/>
                </a:prstGeom>
                <a:noFill/>
                <a:ln w="12700">
                  <a:solidFill>
                    <a:srgbClr val="C0000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pic>
              <p:nvPicPr>
                <p:cNvPr id="521" name="Graphic 520">
                  <a:extLst>
                    <a:ext uri="{FF2B5EF4-FFF2-40B4-BE49-F238E27FC236}">
                      <a16:creationId xmlns:a16="http://schemas.microsoft.com/office/drawing/2014/main" id="{3B3261DF-4878-439F-83E6-1F72090539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30404" y="2605972"/>
                  <a:ext cx="377573" cy="377573"/>
                </a:xfrm>
                <a:prstGeom prst="rect">
                  <a:avLst/>
                </a:prstGeom>
              </p:spPr>
            </p:pic>
          </p:grpSp>
          <p:sp>
            <p:nvSpPr>
              <p:cNvPr id="518" name="object 25">
                <a:extLst>
                  <a:ext uri="{FF2B5EF4-FFF2-40B4-BE49-F238E27FC236}">
                    <a16:creationId xmlns:a16="http://schemas.microsoft.com/office/drawing/2014/main" id="{67268DCD-CD8F-482F-9D25-DEC80349907D}"/>
                  </a:ext>
                </a:extLst>
              </p:cNvPr>
              <p:cNvSpPr txBox="1"/>
              <p:nvPr/>
            </p:nvSpPr>
            <p:spPr>
              <a:xfrm>
                <a:off x="6707721" y="2628115"/>
                <a:ext cx="1425361" cy="227626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algn="ctr">
                  <a:spcBef>
                    <a:spcPts val="95"/>
                  </a:spcBef>
                </a:pPr>
                <a:r>
                  <a:rPr lang="en-IN" sz="1400" spc="-55" dirty="0">
                    <a:solidFill>
                      <a:srgbClr val="FFFFFF"/>
                    </a:solidFill>
                    <a:latin typeface="Arial"/>
                    <a:cs typeface="Calibri"/>
                  </a:rPr>
                  <a:t>SEO</a:t>
                </a:r>
                <a:endParaRPr sz="1400" spc="-55" dirty="0">
                  <a:solidFill>
                    <a:srgbClr val="FFFFFF"/>
                  </a:solidFill>
                  <a:latin typeface="Arial"/>
                  <a:cs typeface="Calibri"/>
                </a:endParaRPr>
              </a:p>
            </p:txBody>
          </p:sp>
        </p:grpSp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id="{231C4884-D16A-49E7-AAFF-DDD7C78E6505}"/>
                </a:ext>
              </a:extLst>
            </p:cNvPr>
            <p:cNvGrpSpPr/>
            <p:nvPr/>
          </p:nvGrpSpPr>
          <p:grpSpPr>
            <a:xfrm>
              <a:off x="1691681" y="4919649"/>
              <a:ext cx="1425361" cy="902483"/>
              <a:chOff x="6707721" y="1953258"/>
              <a:chExt cx="1425361" cy="902483"/>
            </a:xfrm>
          </p:grpSpPr>
          <p:grpSp>
            <p:nvGrpSpPr>
              <p:cNvPr id="512" name="Group 511">
                <a:extLst>
                  <a:ext uri="{FF2B5EF4-FFF2-40B4-BE49-F238E27FC236}">
                    <a16:creationId xmlns:a16="http://schemas.microsoft.com/office/drawing/2014/main" id="{3667F4D8-38DC-4BCD-A432-7E60B327C68B}"/>
                  </a:ext>
                </a:extLst>
              </p:cNvPr>
              <p:cNvGrpSpPr/>
              <p:nvPr/>
            </p:nvGrpSpPr>
            <p:grpSpPr>
              <a:xfrm>
                <a:off x="7077616" y="1953258"/>
                <a:ext cx="649015" cy="649015"/>
                <a:chOff x="6994684" y="2467984"/>
                <a:chExt cx="649015" cy="649015"/>
              </a:xfrm>
            </p:grpSpPr>
            <p:sp>
              <p:nvSpPr>
                <p:cNvPr id="514" name="Freeform: Shape 513">
                  <a:extLst>
                    <a:ext uri="{FF2B5EF4-FFF2-40B4-BE49-F238E27FC236}">
                      <a16:creationId xmlns:a16="http://schemas.microsoft.com/office/drawing/2014/main" id="{5AA67ACA-6773-4E7D-BE22-E459A65F079A}"/>
                    </a:ext>
                  </a:extLst>
                </p:cNvPr>
                <p:cNvSpPr/>
                <p:nvPr/>
              </p:nvSpPr>
              <p:spPr>
                <a:xfrm>
                  <a:off x="7027358" y="2506304"/>
                  <a:ext cx="583668" cy="583668"/>
                </a:xfrm>
                <a:custGeom>
                  <a:avLst/>
                  <a:gdLst>
                    <a:gd name="connsiteX0" fmla="*/ 358886 w 583668"/>
                    <a:gd name="connsiteY0" fmla="*/ 7880 h 583668"/>
                    <a:gd name="connsiteX1" fmla="*/ 575797 w 583668"/>
                    <a:gd name="connsiteY1" fmla="*/ 358886 h 583668"/>
                    <a:gd name="connsiteX2" fmla="*/ 224790 w 583668"/>
                    <a:gd name="connsiteY2" fmla="*/ 575797 h 583668"/>
                    <a:gd name="connsiteX3" fmla="*/ 7880 w 583668"/>
                    <a:gd name="connsiteY3" fmla="*/ 224771 h 583668"/>
                    <a:gd name="connsiteX4" fmla="*/ 358886 w 583668"/>
                    <a:gd name="connsiteY4" fmla="*/ 7880 h 583668"/>
                    <a:gd name="connsiteX5" fmla="*/ 358886 w 583668"/>
                    <a:gd name="connsiteY5" fmla="*/ 7880 h 58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3668" h="583668">
                      <a:moveTo>
                        <a:pt x="358886" y="7880"/>
                      </a:moveTo>
                      <a:cubicBezTo>
                        <a:pt x="515709" y="44904"/>
                        <a:pt x="612821" y="202063"/>
                        <a:pt x="575797" y="358886"/>
                      </a:cubicBezTo>
                      <a:cubicBezTo>
                        <a:pt x="538773" y="515709"/>
                        <a:pt x="381614" y="612821"/>
                        <a:pt x="224790" y="575797"/>
                      </a:cubicBezTo>
                      <a:cubicBezTo>
                        <a:pt x="67947" y="538753"/>
                        <a:pt x="-29164" y="381594"/>
                        <a:pt x="7880" y="224771"/>
                      </a:cubicBezTo>
                      <a:cubicBezTo>
                        <a:pt x="44903" y="67947"/>
                        <a:pt x="202063" y="-29164"/>
                        <a:pt x="358886" y="7880"/>
                      </a:cubicBezTo>
                      <a:lnTo>
                        <a:pt x="358886" y="7880"/>
                      </a:lnTo>
                      <a:close/>
                    </a:path>
                  </a:pathLst>
                </a:custGeom>
                <a:solidFill>
                  <a:srgbClr val="D82424"/>
                </a:solidFill>
                <a:ln w="19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15" name="Oval 514">
                  <a:extLst>
                    <a:ext uri="{FF2B5EF4-FFF2-40B4-BE49-F238E27FC236}">
                      <a16:creationId xmlns:a16="http://schemas.microsoft.com/office/drawing/2014/main" id="{7600A822-84EE-447F-8496-F8EEA10B2F20}"/>
                    </a:ext>
                  </a:extLst>
                </p:cNvPr>
                <p:cNvSpPr/>
                <p:nvPr/>
              </p:nvSpPr>
              <p:spPr>
                <a:xfrm>
                  <a:off x="6994684" y="2467984"/>
                  <a:ext cx="649015" cy="649015"/>
                </a:xfrm>
                <a:prstGeom prst="ellipse">
                  <a:avLst/>
                </a:prstGeom>
                <a:noFill/>
                <a:ln w="12700">
                  <a:solidFill>
                    <a:srgbClr val="C0000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sp>
            <p:nvSpPr>
              <p:cNvPr id="513" name="object 25">
                <a:extLst>
                  <a:ext uri="{FF2B5EF4-FFF2-40B4-BE49-F238E27FC236}">
                    <a16:creationId xmlns:a16="http://schemas.microsoft.com/office/drawing/2014/main" id="{5FA96D96-2E43-49F1-B8E9-4A95B021CFFF}"/>
                  </a:ext>
                </a:extLst>
              </p:cNvPr>
              <p:cNvSpPr txBox="1"/>
              <p:nvPr/>
            </p:nvSpPr>
            <p:spPr>
              <a:xfrm>
                <a:off x="6707721" y="2628115"/>
                <a:ext cx="1425361" cy="227626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algn="ctr">
                  <a:spcBef>
                    <a:spcPts val="95"/>
                  </a:spcBef>
                </a:pPr>
                <a:r>
                  <a:rPr lang="en-IN" sz="1400" spc="-55" dirty="0">
                    <a:solidFill>
                      <a:srgbClr val="FFFFFF"/>
                    </a:solidFill>
                    <a:latin typeface="Arial"/>
                    <a:cs typeface="Calibri"/>
                  </a:rPr>
                  <a:t>Blogs</a:t>
                </a:r>
                <a:endParaRPr sz="1400" spc="-55" dirty="0">
                  <a:solidFill>
                    <a:srgbClr val="FFFFFF"/>
                  </a:solidFill>
                  <a:latin typeface="Arial"/>
                  <a:cs typeface="Calibri"/>
                </a:endParaRPr>
              </a:p>
            </p:txBody>
          </p:sp>
        </p:grpSp>
      </p:grpSp>
      <p:sp>
        <p:nvSpPr>
          <p:cNvPr id="507" name="Rectangle 506">
            <a:extLst>
              <a:ext uri="{FF2B5EF4-FFF2-40B4-BE49-F238E27FC236}">
                <a16:creationId xmlns:a16="http://schemas.microsoft.com/office/drawing/2014/main" id="{ACAA1BA5-4B40-49BE-BA86-F2BFF374C9F5}"/>
              </a:ext>
            </a:extLst>
          </p:cNvPr>
          <p:cNvSpPr/>
          <p:nvPr/>
        </p:nvSpPr>
        <p:spPr>
          <a:xfrm>
            <a:off x="2423177" y="2190046"/>
            <a:ext cx="1318314" cy="248282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94DD77-70E1-2B94-BD47-F998C42D57D0}"/>
              </a:ext>
            </a:extLst>
          </p:cNvPr>
          <p:cNvSpPr txBox="1"/>
          <p:nvPr/>
        </p:nvSpPr>
        <p:spPr>
          <a:xfrm>
            <a:off x="2077774" y="1890250"/>
            <a:ext cx="2031023" cy="600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Arial"/>
                <a:ea typeface="Roboto"/>
                <a:cs typeface="Segoe UI"/>
              </a:rPr>
              <a:t>PULL</a:t>
            </a:r>
          </a:p>
          <a:p>
            <a:pPr algn="ctr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Arial"/>
                <a:ea typeface="Roboto"/>
                <a:cs typeface="Segoe UI"/>
              </a:rPr>
              <a:t>MARKETING</a:t>
            </a:r>
            <a:endParaRPr lang="en-ID" sz="1600" b="1" dirty="0">
              <a:solidFill>
                <a:schemeClr val="bg1"/>
              </a:solidFill>
              <a:latin typeface="Arial"/>
              <a:ea typeface="Roboto"/>
              <a:cs typeface="Segoe UI"/>
            </a:endParaRPr>
          </a:p>
        </p:txBody>
      </p:sp>
      <p:cxnSp>
        <p:nvCxnSpPr>
          <p:cNvPr id="473" name="Straight Connector 472">
            <a:extLst>
              <a:ext uri="{FF2B5EF4-FFF2-40B4-BE49-F238E27FC236}">
                <a16:creationId xmlns:a16="http://schemas.microsoft.com/office/drawing/2014/main" id="{16DBB10F-F5EF-4610-A500-CB7F83553982}"/>
              </a:ext>
            </a:extLst>
          </p:cNvPr>
          <p:cNvCxnSpPr>
            <a:cxnSpLocks/>
          </p:cNvCxnSpPr>
          <p:nvPr/>
        </p:nvCxnSpPr>
        <p:spPr>
          <a:xfrm>
            <a:off x="4283323" y="3563310"/>
            <a:ext cx="1361564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Connector 473">
            <a:extLst>
              <a:ext uri="{FF2B5EF4-FFF2-40B4-BE49-F238E27FC236}">
                <a16:creationId xmlns:a16="http://schemas.microsoft.com/office/drawing/2014/main" id="{EB69960E-F01F-49C5-BCBF-6F0E2C1FF5C7}"/>
              </a:ext>
            </a:extLst>
          </p:cNvPr>
          <p:cNvCxnSpPr>
            <a:cxnSpLocks/>
          </p:cNvCxnSpPr>
          <p:nvPr/>
        </p:nvCxnSpPr>
        <p:spPr>
          <a:xfrm>
            <a:off x="6777948" y="3563310"/>
            <a:ext cx="1361564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Straight Connector 474">
            <a:extLst>
              <a:ext uri="{FF2B5EF4-FFF2-40B4-BE49-F238E27FC236}">
                <a16:creationId xmlns:a16="http://schemas.microsoft.com/office/drawing/2014/main" id="{ACBE90DE-E915-4407-87A6-550439B78D52}"/>
              </a:ext>
            </a:extLst>
          </p:cNvPr>
          <p:cNvCxnSpPr>
            <a:cxnSpLocks/>
          </p:cNvCxnSpPr>
          <p:nvPr/>
        </p:nvCxnSpPr>
        <p:spPr>
          <a:xfrm>
            <a:off x="8140185" y="3104752"/>
            <a:ext cx="0" cy="1968834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Connector 475">
            <a:extLst>
              <a:ext uri="{FF2B5EF4-FFF2-40B4-BE49-F238E27FC236}">
                <a16:creationId xmlns:a16="http://schemas.microsoft.com/office/drawing/2014/main" id="{4C8598D7-003F-4888-8F9E-D16B2B06A8F5}"/>
              </a:ext>
            </a:extLst>
          </p:cNvPr>
          <p:cNvCxnSpPr>
            <a:cxnSpLocks/>
          </p:cNvCxnSpPr>
          <p:nvPr/>
        </p:nvCxnSpPr>
        <p:spPr>
          <a:xfrm>
            <a:off x="8139512" y="3104752"/>
            <a:ext cx="788960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Connector 477">
            <a:extLst>
              <a:ext uri="{FF2B5EF4-FFF2-40B4-BE49-F238E27FC236}">
                <a16:creationId xmlns:a16="http://schemas.microsoft.com/office/drawing/2014/main" id="{A662902C-436C-4E5D-8C24-7778D91B16D1}"/>
              </a:ext>
            </a:extLst>
          </p:cNvPr>
          <p:cNvCxnSpPr>
            <a:cxnSpLocks/>
          </p:cNvCxnSpPr>
          <p:nvPr/>
        </p:nvCxnSpPr>
        <p:spPr>
          <a:xfrm>
            <a:off x="8139512" y="4045785"/>
            <a:ext cx="788960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Connector 478">
            <a:extLst>
              <a:ext uri="{FF2B5EF4-FFF2-40B4-BE49-F238E27FC236}">
                <a16:creationId xmlns:a16="http://schemas.microsoft.com/office/drawing/2014/main" id="{D011F5BD-4F15-4B41-A541-C0E5F687796F}"/>
              </a:ext>
            </a:extLst>
          </p:cNvPr>
          <p:cNvCxnSpPr>
            <a:cxnSpLocks/>
          </p:cNvCxnSpPr>
          <p:nvPr/>
        </p:nvCxnSpPr>
        <p:spPr>
          <a:xfrm>
            <a:off x="8139512" y="5048961"/>
            <a:ext cx="788960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>
            <a:extLst>
              <a:ext uri="{FF2B5EF4-FFF2-40B4-BE49-F238E27FC236}">
                <a16:creationId xmlns:a16="http://schemas.microsoft.com/office/drawing/2014/main" id="{7223336A-5BBF-46E6-A1CB-B59B3CC5CD80}"/>
              </a:ext>
            </a:extLst>
          </p:cNvPr>
          <p:cNvCxnSpPr>
            <a:cxnSpLocks/>
          </p:cNvCxnSpPr>
          <p:nvPr/>
        </p:nvCxnSpPr>
        <p:spPr>
          <a:xfrm>
            <a:off x="4295846" y="3056773"/>
            <a:ext cx="0" cy="2003618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480">
            <a:extLst>
              <a:ext uri="{FF2B5EF4-FFF2-40B4-BE49-F238E27FC236}">
                <a16:creationId xmlns:a16="http://schemas.microsoft.com/office/drawing/2014/main" id="{B8FFBD7B-B9C4-457D-95E5-B82245F651B2}"/>
              </a:ext>
            </a:extLst>
          </p:cNvPr>
          <p:cNvCxnSpPr>
            <a:cxnSpLocks/>
          </p:cNvCxnSpPr>
          <p:nvPr/>
        </p:nvCxnSpPr>
        <p:spPr>
          <a:xfrm>
            <a:off x="3373308" y="4044609"/>
            <a:ext cx="922539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Connector 481">
            <a:extLst>
              <a:ext uri="{FF2B5EF4-FFF2-40B4-BE49-F238E27FC236}">
                <a16:creationId xmlns:a16="http://schemas.microsoft.com/office/drawing/2014/main" id="{6C972AEB-4BC6-4FF7-A657-A899E1BCB541}"/>
              </a:ext>
            </a:extLst>
          </p:cNvPr>
          <p:cNvCxnSpPr>
            <a:cxnSpLocks/>
          </p:cNvCxnSpPr>
          <p:nvPr/>
        </p:nvCxnSpPr>
        <p:spPr>
          <a:xfrm>
            <a:off x="3413888" y="3056773"/>
            <a:ext cx="899107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Connector 482">
            <a:extLst>
              <a:ext uri="{FF2B5EF4-FFF2-40B4-BE49-F238E27FC236}">
                <a16:creationId xmlns:a16="http://schemas.microsoft.com/office/drawing/2014/main" id="{4D55A85A-C378-489C-B829-72346D356F81}"/>
              </a:ext>
            </a:extLst>
          </p:cNvPr>
          <p:cNvCxnSpPr>
            <a:cxnSpLocks/>
          </p:cNvCxnSpPr>
          <p:nvPr/>
        </p:nvCxnSpPr>
        <p:spPr>
          <a:xfrm>
            <a:off x="3381980" y="5060391"/>
            <a:ext cx="931014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BE025446-0DA1-4975-8E2B-A47349CA4E7C}"/>
              </a:ext>
            </a:extLst>
          </p:cNvPr>
          <p:cNvGrpSpPr/>
          <p:nvPr/>
        </p:nvGrpSpPr>
        <p:grpSpPr>
          <a:xfrm>
            <a:off x="8949233" y="3691253"/>
            <a:ext cx="648847" cy="648846"/>
            <a:chOff x="10385922" y="3409336"/>
            <a:chExt cx="648847" cy="648846"/>
          </a:xfrm>
        </p:grpSpPr>
        <p:pic>
          <p:nvPicPr>
            <p:cNvPr id="148" name="Graphic 147">
              <a:extLst>
                <a:ext uri="{FF2B5EF4-FFF2-40B4-BE49-F238E27FC236}">
                  <a16:creationId xmlns:a16="http://schemas.microsoft.com/office/drawing/2014/main" id="{45D684D7-8378-4890-B530-93F8E3373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417712" y="3437747"/>
              <a:ext cx="592474" cy="592473"/>
            </a:xfrm>
            <a:prstGeom prst="rect">
              <a:avLst/>
            </a:prstGeom>
          </p:spPr>
        </p:pic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840B02A5-CA67-4CF7-8634-49275F4159F9}"/>
                </a:ext>
              </a:extLst>
            </p:cNvPr>
            <p:cNvSpPr/>
            <p:nvPr/>
          </p:nvSpPr>
          <p:spPr>
            <a:xfrm>
              <a:off x="10385922" y="3409336"/>
              <a:ext cx="648847" cy="648846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799"/>
            </a:p>
          </p:txBody>
        </p:sp>
      </p:grpSp>
      <p:pic>
        <p:nvPicPr>
          <p:cNvPr id="8" name="Graphic 7" descr="Document with solid fill">
            <a:extLst>
              <a:ext uri="{FF2B5EF4-FFF2-40B4-BE49-F238E27FC236}">
                <a16:creationId xmlns:a16="http://schemas.microsoft.com/office/drawing/2014/main" id="{E0058652-88D9-4EA9-A53B-18C12486D68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66508" y="4859924"/>
            <a:ext cx="386821" cy="386821"/>
          </a:xfrm>
          <a:prstGeom prst="rect">
            <a:avLst/>
          </a:prstGeom>
        </p:spPr>
      </p:pic>
      <p:grpSp>
        <p:nvGrpSpPr>
          <p:cNvPr id="211" name="Group 210">
            <a:extLst>
              <a:ext uri="{FF2B5EF4-FFF2-40B4-BE49-F238E27FC236}">
                <a16:creationId xmlns:a16="http://schemas.microsoft.com/office/drawing/2014/main" id="{17813775-3732-4D68-A3D2-7D16C1108E0B}"/>
              </a:ext>
            </a:extLst>
          </p:cNvPr>
          <p:cNvGrpSpPr/>
          <p:nvPr/>
        </p:nvGrpSpPr>
        <p:grpSpPr>
          <a:xfrm>
            <a:off x="5053715" y="2664964"/>
            <a:ext cx="2057423" cy="1777279"/>
            <a:chOff x="4851520" y="2769990"/>
            <a:chExt cx="2057423" cy="1777279"/>
          </a:xfrm>
        </p:grpSpPr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1E3AA5E3-0B51-4C4B-B894-567D1379081B}"/>
                </a:ext>
              </a:extLst>
            </p:cNvPr>
            <p:cNvCxnSpPr>
              <a:cxnSpLocks/>
            </p:cNvCxnSpPr>
            <p:nvPr/>
          </p:nvCxnSpPr>
          <p:spPr>
            <a:xfrm>
              <a:off x="6551612" y="3114397"/>
              <a:ext cx="0" cy="1058637"/>
            </a:xfrm>
            <a:prstGeom prst="line">
              <a:avLst/>
            </a:prstGeom>
            <a:ln w="12700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11E3FE7E-F280-43EA-BD96-AA2EE5876F29}"/>
                </a:ext>
              </a:extLst>
            </p:cNvPr>
            <p:cNvCxnSpPr>
              <a:cxnSpLocks/>
            </p:cNvCxnSpPr>
            <p:nvPr/>
          </p:nvCxnSpPr>
          <p:spPr>
            <a:xfrm>
              <a:off x="6295285" y="3078037"/>
              <a:ext cx="266979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31B22EEC-39E4-4C80-BCC7-B6A9F236D07D}"/>
                </a:ext>
              </a:extLst>
            </p:cNvPr>
            <p:cNvCxnSpPr>
              <a:cxnSpLocks/>
            </p:cNvCxnSpPr>
            <p:nvPr/>
          </p:nvCxnSpPr>
          <p:spPr>
            <a:xfrm>
              <a:off x="5475856" y="3114397"/>
              <a:ext cx="0" cy="1089523"/>
            </a:xfrm>
            <a:prstGeom prst="line">
              <a:avLst/>
            </a:prstGeom>
            <a:ln w="12700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C3798E16-EE1F-4F0E-A228-AD6C14143520}"/>
                </a:ext>
              </a:extLst>
            </p:cNvPr>
            <p:cNvCxnSpPr>
              <a:cxnSpLocks/>
            </p:cNvCxnSpPr>
            <p:nvPr/>
          </p:nvCxnSpPr>
          <p:spPr>
            <a:xfrm>
              <a:off x="5475856" y="3072659"/>
              <a:ext cx="203088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8759E6D3-8FF6-4EE5-8BE2-7714D33F9369}"/>
                </a:ext>
              </a:extLst>
            </p:cNvPr>
            <p:cNvGrpSpPr/>
            <p:nvPr/>
          </p:nvGrpSpPr>
          <p:grpSpPr>
            <a:xfrm>
              <a:off x="4851520" y="2769990"/>
              <a:ext cx="2057423" cy="1002316"/>
              <a:chOff x="4704317" y="2497907"/>
              <a:chExt cx="2057423" cy="1002316"/>
            </a:xfrm>
          </p:grpSpPr>
          <p:sp>
            <p:nvSpPr>
              <p:cNvPr id="225" name="object 10">
                <a:extLst>
                  <a:ext uri="{FF2B5EF4-FFF2-40B4-BE49-F238E27FC236}">
                    <a16:creationId xmlns:a16="http://schemas.microsoft.com/office/drawing/2014/main" id="{4A82F5F0-F885-4E04-B37F-169820616C08}"/>
                  </a:ext>
                </a:extLst>
              </p:cNvPr>
              <p:cNvSpPr txBox="1"/>
              <p:nvPr/>
            </p:nvSpPr>
            <p:spPr>
              <a:xfrm>
                <a:off x="4704317" y="3341397"/>
                <a:ext cx="2057423" cy="158826"/>
              </a:xfrm>
              <a:prstGeom prst="rect">
                <a:avLst/>
              </a:prstGeom>
            </p:spPr>
            <p:txBody>
              <a:bodyPr vert="horz" wrap="square" lIns="0" tIns="12065" rIns="0" bIns="0" rtlCol="0" anchor="t">
                <a:spAutoFit/>
              </a:bodyPr>
              <a:lstStyle/>
              <a:p>
                <a:pPr marL="12700" marR="5080" indent="272415" algn="ctr">
                  <a:lnSpc>
                    <a:spcPts val="1050"/>
                  </a:lnSpc>
                  <a:spcBef>
                    <a:spcPts val="95"/>
                  </a:spcBef>
                </a:pPr>
                <a:r>
                  <a:rPr sz="1400" spc="-20" dirty="0">
                    <a:solidFill>
                      <a:srgbClr val="FFFFFF"/>
                    </a:solidFill>
                    <a:latin typeface="Arial"/>
                    <a:cs typeface="Calibri"/>
                  </a:rPr>
                  <a:t>Website</a:t>
                </a:r>
                <a:endParaRPr sz="1400" dirty="0">
                  <a:latin typeface="Arial"/>
                  <a:cs typeface="Calibri"/>
                </a:endParaRPr>
              </a:p>
            </p:txBody>
          </p: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9F627BE3-0ED9-44D4-ADDB-EFEDCA4900A9}"/>
                  </a:ext>
                </a:extLst>
              </p:cNvPr>
              <p:cNvGrpSpPr/>
              <p:nvPr/>
            </p:nvGrpSpPr>
            <p:grpSpPr>
              <a:xfrm>
                <a:off x="5540273" y="2497907"/>
                <a:ext cx="597157" cy="597157"/>
                <a:chOff x="5806440" y="2050129"/>
                <a:chExt cx="715010" cy="715010"/>
              </a:xfrm>
            </p:grpSpPr>
            <p:sp>
              <p:nvSpPr>
                <p:cNvPr id="227" name="object 11">
                  <a:extLst>
                    <a:ext uri="{FF2B5EF4-FFF2-40B4-BE49-F238E27FC236}">
                      <a16:creationId xmlns:a16="http://schemas.microsoft.com/office/drawing/2014/main" id="{36B99E8F-A51D-483A-B163-323F680A8BA2}"/>
                    </a:ext>
                  </a:extLst>
                </p:cNvPr>
                <p:cNvSpPr/>
                <p:nvPr/>
              </p:nvSpPr>
              <p:spPr>
                <a:xfrm>
                  <a:off x="5806837" y="2056621"/>
                  <a:ext cx="699770" cy="699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770" h="699769">
                      <a:moveTo>
                        <a:pt x="352071" y="0"/>
                      </a:moveTo>
                      <a:lnTo>
                        <a:pt x="306492" y="2659"/>
                      </a:lnTo>
                      <a:lnTo>
                        <a:pt x="260915" y="11469"/>
                      </a:lnTo>
                      <a:lnTo>
                        <a:pt x="215820" y="26685"/>
                      </a:lnTo>
                      <a:lnTo>
                        <a:pt x="173267" y="47761"/>
                      </a:lnTo>
                      <a:lnTo>
                        <a:pt x="134786" y="73765"/>
                      </a:lnTo>
                      <a:lnTo>
                        <a:pt x="100663" y="104120"/>
                      </a:lnTo>
                      <a:lnTo>
                        <a:pt x="71122" y="138282"/>
                      </a:lnTo>
                      <a:lnTo>
                        <a:pt x="46389" y="175707"/>
                      </a:lnTo>
                      <a:lnTo>
                        <a:pt x="26675" y="215884"/>
                      </a:lnTo>
                      <a:lnTo>
                        <a:pt x="12237" y="258171"/>
                      </a:lnTo>
                      <a:lnTo>
                        <a:pt x="3267" y="302121"/>
                      </a:lnTo>
                      <a:lnTo>
                        <a:pt x="0" y="347158"/>
                      </a:lnTo>
                      <a:lnTo>
                        <a:pt x="2659" y="392737"/>
                      </a:lnTo>
                      <a:lnTo>
                        <a:pt x="11469" y="438314"/>
                      </a:lnTo>
                      <a:lnTo>
                        <a:pt x="26669" y="483377"/>
                      </a:lnTo>
                      <a:lnTo>
                        <a:pt x="47761" y="525962"/>
                      </a:lnTo>
                      <a:lnTo>
                        <a:pt x="73765" y="564443"/>
                      </a:lnTo>
                      <a:lnTo>
                        <a:pt x="104120" y="598566"/>
                      </a:lnTo>
                      <a:lnTo>
                        <a:pt x="138282" y="628107"/>
                      </a:lnTo>
                      <a:lnTo>
                        <a:pt x="175707" y="652841"/>
                      </a:lnTo>
                      <a:lnTo>
                        <a:pt x="215945" y="672576"/>
                      </a:lnTo>
                      <a:lnTo>
                        <a:pt x="258171" y="686992"/>
                      </a:lnTo>
                      <a:lnTo>
                        <a:pt x="302121" y="695962"/>
                      </a:lnTo>
                      <a:lnTo>
                        <a:pt x="347158" y="699230"/>
                      </a:lnTo>
                      <a:lnTo>
                        <a:pt x="392737" y="696570"/>
                      </a:lnTo>
                      <a:lnTo>
                        <a:pt x="438314" y="687760"/>
                      </a:lnTo>
                      <a:lnTo>
                        <a:pt x="483410" y="672544"/>
                      </a:lnTo>
                      <a:lnTo>
                        <a:pt x="525962" y="651468"/>
                      </a:lnTo>
                      <a:lnTo>
                        <a:pt x="564443" y="625465"/>
                      </a:lnTo>
                      <a:lnTo>
                        <a:pt x="598566" y="595110"/>
                      </a:lnTo>
                      <a:lnTo>
                        <a:pt x="628107" y="560947"/>
                      </a:lnTo>
                      <a:lnTo>
                        <a:pt x="652841" y="523522"/>
                      </a:lnTo>
                      <a:lnTo>
                        <a:pt x="672555" y="483346"/>
                      </a:lnTo>
                      <a:lnTo>
                        <a:pt x="686992" y="441058"/>
                      </a:lnTo>
                      <a:lnTo>
                        <a:pt x="695962" y="397108"/>
                      </a:lnTo>
                      <a:lnTo>
                        <a:pt x="699230" y="352071"/>
                      </a:lnTo>
                      <a:lnTo>
                        <a:pt x="696570" y="306492"/>
                      </a:lnTo>
                      <a:lnTo>
                        <a:pt x="687760" y="260915"/>
                      </a:lnTo>
                      <a:lnTo>
                        <a:pt x="672560" y="215852"/>
                      </a:lnTo>
                      <a:lnTo>
                        <a:pt x="651468" y="173267"/>
                      </a:lnTo>
                      <a:lnTo>
                        <a:pt x="625465" y="134786"/>
                      </a:lnTo>
                      <a:lnTo>
                        <a:pt x="595110" y="100663"/>
                      </a:lnTo>
                      <a:lnTo>
                        <a:pt x="560947" y="71122"/>
                      </a:lnTo>
                      <a:lnTo>
                        <a:pt x="523522" y="46389"/>
                      </a:lnTo>
                      <a:lnTo>
                        <a:pt x="483284" y="26654"/>
                      </a:lnTo>
                      <a:lnTo>
                        <a:pt x="441058" y="12237"/>
                      </a:lnTo>
                      <a:lnTo>
                        <a:pt x="397108" y="3267"/>
                      </a:lnTo>
                      <a:lnTo>
                        <a:pt x="352071" y="0"/>
                      </a:lnTo>
                      <a:close/>
                    </a:path>
                  </a:pathLst>
                </a:custGeom>
                <a:solidFill>
                  <a:srgbClr val="D72323"/>
                </a:solidFill>
              </p:spPr>
              <p:txBody>
                <a:bodyPr wrap="square" lIns="0" tIns="0" rIns="0" bIns="0" rtlCol="0"/>
                <a:lstStyle>
                  <a:defPPr>
                    <a:defRPr lang="en-US"/>
                  </a:defPPr>
                  <a:lvl1pPr marL="0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78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54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32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09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86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62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40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18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228" name="object 12">
                  <a:extLst>
                    <a:ext uri="{FF2B5EF4-FFF2-40B4-BE49-F238E27FC236}">
                      <a16:creationId xmlns:a16="http://schemas.microsoft.com/office/drawing/2014/main" id="{84F72D06-4BEC-403A-AA0F-1742BB8F3B7D}"/>
                    </a:ext>
                  </a:extLst>
                </p:cNvPr>
                <p:cNvSpPr/>
                <p:nvPr/>
              </p:nvSpPr>
              <p:spPr>
                <a:xfrm>
                  <a:off x="6045708" y="2257392"/>
                  <a:ext cx="262889" cy="261874"/>
                </a:xfrm>
                <a:prstGeom prst="rect">
                  <a:avLst/>
                </a:prstGeom>
                <a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>
                  <a:defPPr>
                    <a:defRPr lang="en-US"/>
                  </a:defPPr>
                  <a:lvl1pPr marL="0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78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54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32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09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86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62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40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18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229" name="object 13">
                  <a:extLst>
                    <a:ext uri="{FF2B5EF4-FFF2-40B4-BE49-F238E27FC236}">
                      <a16:creationId xmlns:a16="http://schemas.microsoft.com/office/drawing/2014/main" id="{0F1A8E68-39B1-436E-A538-FC5407E7DD45}"/>
                    </a:ext>
                  </a:extLst>
                </p:cNvPr>
                <p:cNvSpPr/>
                <p:nvPr/>
              </p:nvSpPr>
              <p:spPr>
                <a:xfrm>
                  <a:off x="5926835" y="2175097"/>
                  <a:ext cx="463550" cy="46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550" h="463550">
                      <a:moveTo>
                        <a:pt x="323976" y="0"/>
                      </a:moveTo>
                      <a:lnTo>
                        <a:pt x="139064" y="0"/>
                      </a:lnTo>
                      <a:lnTo>
                        <a:pt x="95146" y="7098"/>
                      </a:lnTo>
                      <a:lnTo>
                        <a:pt x="56976" y="26858"/>
                      </a:lnTo>
                      <a:lnTo>
                        <a:pt x="26858" y="56976"/>
                      </a:lnTo>
                      <a:lnTo>
                        <a:pt x="7098" y="95146"/>
                      </a:lnTo>
                      <a:lnTo>
                        <a:pt x="0" y="139064"/>
                      </a:lnTo>
                      <a:lnTo>
                        <a:pt x="0" y="323976"/>
                      </a:lnTo>
                      <a:lnTo>
                        <a:pt x="7098" y="367846"/>
                      </a:lnTo>
                      <a:lnTo>
                        <a:pt x="26858" y="406010"/>
                      </a:lnTo>
                      <a:lnTo>
                        <a:pt x="56976" y="436146"/>
                      </a:lnTo>
                      <a:lnTo>
                        <a:pt x="95146" y="455931"/>
                      </a:lnTo>
                      <a:lnTo>
                        <a:pt x="139064" y="463041"/>
                      </a:lnTo>
                      <a:lnTo>
                        <a:pt x="323976" y="463041"/>
                      </a:lnTo>
                      <a:lnTo>
                        <a:pt x="367846" y="455931"/>
                      </a:lnTo>
                      <a:lnTo>
                        <a:pt x="406010" y="436146"/>
                      </a:lnTo>
                      <a:lnTo>
                        <a:pt x="422676" y="419480"/>
                      </a:lnTo>
                      <a:lnTo>
                        <a:pt x="139064" y="419480"/>
                      </a:lnTo>
                      <a:lnTo>
                        <a:pt x="101907" y="411952"/>
                      </a:lnTo>
                      <a:lnTo>
                        <a:pt x="71548" y="391445"/>
                      </a:lnTo>
                      <a:lnTo>
                        <a:pt x="51071" y="361080"/>
                      </a:lnTo>
                      <a:lnTo>
                        <a:pt x="43561" y="323976"/>
                      </a:lnTo>
                      <a:lnTo>
                        <a:pt x="43561" y="139064"/>
                      </a:lnTo>
                      <a:lnTo>
                        <a:pt x="51071" y="101907"/>
                      </a:lnTo>
                      <a:lnTo>
                        <a:pt x="71548" y="71548"/>
                      </a:lnTo>
                      <a:lnTo>
                        <a:pt x="101907" y="51071"/>
                      </a:lnTo>
                      <a:lnTo>
                        <a:pt x="139064" y="43560"/>
                      </a:lnTo>
                      <a:lnTo>
                        <a:pt x="422723" y="43560"/>
                      </a:lnTo>
                      <a:lnTo>
                        <a:pt x="406010" y="26858"/>
                      </a:lnTo>
                      <a:lnTo>
                        <a:pt x="367846" y="7098"/>
                      </a:lnTo>
                      <a:lnTo>
                        <a:pt x="323976" y="0"/>
                      </a:lnTo>
                      <a:close/>
                    </a:path>
                    <a:path w="463550" h="463550">
                      <a:moveTo>
                        <a:pt x="422723" y="43560"/>
                      </a:moveTo>
                      <a:lnTo>
                        <a:pt x="323976" y="43560"/>
                      </a:lnTo>
                      <a:lnTo>
                        <a:pt x="361080" y="51071"/>
                      </a:lnTo>
                      <a:lnTo>
                        <a:pt x="391445" y="71548"/>
                      </a:lnTo>
                      <a:lnTo>
                        <a:pt x="411952" y="101907"/>
                      </a:lnTo>
                      <a:lnTo>
                        <a:pt x="419480" y="139064"/>
                      </a:lnTo>
                      <a:lnTo>
                        <a:pt x="419480" y="323976"/>
                      </a:lnTo>
                      <a:lnTo>
                        <a:pt x="411952" y="361080"/>
                      </a:lnTo>
                      <a:lnTo>
                        <a:pt x="391445" y="391445"/>
                      </a:lnTo>
                      <a:lnTo>
                        <a:pt x="361080" y="411952"/>
                      </a:lnTo>
                      <a:lnTo>
                        <a:pt x="323976" y="419480"/>
                      </a:lnTo>
                      <a:lnTo>
                        <a:pt x="422676" y="419480"/>
                      </a:lnTo>
                      <a:lnTo>
                        <a:pt x="436146" y="406010"/>
                      </a:lnTo>
                      <a:lnTo>
                        <a:pt x="455931" y="367846"/>
                      </a:lnTo>
                      <a:lnTo>
                        <a:pt x="463041" y="323976"/>
                      </a:lnTo>
                      <a:lnTo>
                        <a:pt x="463041" y="139064"/>
                      </a:lnTo>
                      <a:lnTo>
                        <a:pt x="455931" y="95146"/>
                      </a:lnTo>
                      <a:lnTo>
                        <a:pt x="436146" y="56976"/>
                      </a:lnTo>
                      <a:lnTo>
                        <a:pt x="422723" y="43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>
                  <a:defPPr>
                    <a:defRPr lang="en-US"/>
                  </a:defPPr>
                  <a:lvl1pPr marL="0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78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54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32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09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86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62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40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18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230" name="object 14">
                  <a:extLst>
                    <a:ext uri="{FF2B5EF4-FFF2-40B4-BE49-F238E27FC236}">
                      <a16:creationId xmlns:a16="http://schemas.microsoft.com/office/drawing/2014/main" id="{A2A98F37-F61E-4098-A656-0A0A8C0CC40D}"/>
                    </a:ext>
                  </a:extLst>
                </p:cNvPr>
                <p:cNvSpPr/>
                <p:nvPr/>
              </p:nvSpPr>
              <p:spPr>
                <a:xfrm>
                  <a:off x="5817108" y="2060797"/>
                  <a:ext cx="692150" cy="69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150" h="692150">
                      <a:moveTo>
                        <a:pt x="345947" y="0"/>
                      </a:moveTo>
                      <a:lnTo>
                        <a:pt x="299016" y="3159"/>
                      </a:lnTo>
                      <a:lnTo>
                        <a:pt x="253999" y="12361"/>
                      </a:lnTo>
                      <a:lnTo>
                        <a:pt x="211312" y="27193"/>
                      </a:lnTo>
                      <a:lnTo>
                        <a:pt x="171365" y="47244"/>
                      </a:lnTo>
                      <a:lnTo>
                        <a:pt x="134572" y="72098"/>
                      </a:lnTo>
                      <a:lnTo>
                        <a:pt x="101345" y="101346"/>
                      </a:lnTo>
                      <a:lnTo>
                        <a:pt x="72098" y="134572"/>
                      </a:lnTo>
                      <a:lnTo>
                        <a:pt x="47243" y="171365"/>
                      </a:lnTo>
                      <a:lnTo>
                        <a:pt x="27193" y="211312"/>
                      </a:lnTo>
                      <a:lnTo>
                        <a:pt x="12361" y="254000"/>
                      </a:lnTo>
                      <a:lnTo>
                        <a:pt x="3159" y="299016"/>
                      </a:lnTo>
                      <a:lnTo>
                        <a:pt x="0" y="345947"/>
                      </a:lnTo>
                      <a:lnTo>
                        <a:pt x="3159" y="392879"/>
                      </a:lnTo>
                      <a:lnTo>
                        <a:pt x="12361" y="437896"/>
                      </a:lnTo>
                      <a:lnTo>
                        <a:pt x="27193" y="480583"/>
                      </a:lnTo>
                      <a:lnTo>
                        <a:pt x="47244" y="520530"/>
                      </a:lnTo>
                      <a:lnTo>
                        <a:pt x="72098" y="557323"/>
                      </a:lnTo>
                      <a:lnTo>
                        <a:pt x="101346" y="590550"/>
                      </a:lnTo>
                      <a:lnTo>
                        <a:pt x="134572" y="619797"/>
                      </a:lnTo>
                      <a:lnTo>
                        <a:pt x="171365" y="644651"/>
                      </a:lnTo>
                      <a:lnTo>
                        <a:pt x="211312" y="664702"/>
                      </a:lnTo>
                      <a:lnTo>
                        <a:pt x="254000" y="679534"/>
                      </a:lnTo>
                      <a:lnTo>
                        <a:pt x="299016" y="688736"/>
                      </a:lnTo>
                      <a:lnTo>
                        <a:pt x="345947" y="691895"/>
                      </a:lnTo>
                      <a:lnTo>
                        <a:pt x="392879" y="688736"/>
                      </a:lnTo>
                      <a:lnTo>
                        <a:pt x="437895" y="679534"/>
                      </a:lnTo>
                      <a:lnTo>
                        <a:pt x="480583" y="664702"/>
                      </a:lnTo>
                      <a:lnTo>
                        <a:pt x="520530" y="644651"/>
                      </a:lnTo>
                      <a:lnTo>
                        <a:pt x="557323" y="619797"/>
                      </a:lnTo>
                      <a:lnTo>
                        <a:pt x="590549" y="590550"/>
                      </a:lnTo>
                      <a:lnTo>
                        <a:pt x="619797" y="557323"/>
                      </a:lnTo>
                      <a:lnTo>
                        <a:pt x="644651" y="520530"/>
                      </a:lnTo>
                      <a:lnTo>
                        <a:pt x="664702" y="480583"/>
                      </a:lnTo>
                      <a:lnTo>
                        <a:pt x="679534" y="437896"/>
                      </a:lnTo>
                      <a:lnTo>
                        <a:pt x="688736" y="392879"/>
                      </a:lnTo>
                      <a:lnTo>
                        <a:pt x="691895" y="345947"/>
                      </a:lnTo>
                      <a:lnTo>
                        <a:pt x="688736" y="299016"/>
                      </a:lnTo>
                      <a:lnTo>
                        <a:pt x="679534" y="254000"/>
                      </a:lnTo>
                      <a:lnTo>
                        <a:pt x="664702" y="211312"/>
                      </a:lnTo>
                      <a:lnTo>
                        <a:pt x="644651" y="171365"/>
                      </a:lnTo>
                      <a:lnTo>
                        <a:pt x="619797" y="134572"/>
                      </a:lnTo>
                      <a:lnTo>
                        <a:pt x="590550" y="101346"/>
                      </a:lnTo>
                      <a:lnTo>
                        <a:pt x="557323" y="72098"/>
                      </a:lnTo>
                      <a:lnTo>
                        <a:pt x="520530" y="47244"/>
                      </a:lnTo>
                      <a:lnTo>
                        <a:pt x="480583" y="27193"/>
                      </a:lnTo>
                      <a:lnTo>
                        <a:pt x="437896" y="12361"/>
                      </a:lnTo>
                      <a:lnTo>
                        <a:pt x="392879" y="3159"/>
                      </a:lnTo>
                      <a:lnTo>
                        <a:pt x="34594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>
                  <a:defPPr>
                    <a:defRPr lang="en-US"/>
                  </a:defPPr>
                  <a:lvl1pPr marL="0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78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54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32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09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86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62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40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18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231" name="object 15">
                  <a:extLst>
                    <a:ext uri="{FF2B5EF4-FFF2-40B4-BE49-F238E27FC236}">
                      <a16:creationId xmlns:a16="http://schemas.microsoft.com/office/drawing/2014/main" id="{33D20458-9863-40FD-AD8F-013A0D94B4C0}"/>
                    </a:ext>
                  </a:extLst>
                </p:cNvPr>
                <p:cNvSpPr/>
                <p:nvPr/>
              </p:nvSpPr>
              <p:spPr>
                <a:xfrm>
                  <a:off x="5806440" y="2050129"/>
                  <a:ext cx="715010" cy="71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09" h="715010">
                      <a:moveTo>
                        <a:pt x="357377" y="0"/>
                      </a:moveTo>
                      <a:lnTo>
                        <a:pt x="308887" y="3262"/>
                      </a:lnTo>
                      <a:lnTo>
                        <a:pt x="262378" y="12767"/>
                      </a:lnTo>
                      <a:lnTo>
                        <a:pt x="218253" y="28098"/>
                      </a:lnTo>
                      <a:lnTo>
                        <a:pt x="177009" y="48796"/>
                      </a:lnTo>
                      <a:lnTo>
                        <a:pt x="139001" y="74469"/>
                      </a:lnTo>
                      <a:lnTo>
                        <a:pt x="104679" y="104679"/>
                      </a:lnTo>
                      <a:lnTo>
                        <a:pt x="74469" y="139001"/>
                      </a:lnTo>
                      <a:lnTo>
                        <a:pt x="48796" y="177009"/>
                      </a:lnTo>
                      <a:lnTo>
                        <a:pt x="28086" y="218277"/>
                      </a:lnTo>
                      <a:lnTo>
                        <a:pt x="12767" y="262378"/>
                      </a:lnTo>
                      <a:lnTo>
                        <a:pt x="3262" y="308887"/>
                      </a:lnTo>
                      <a:lnTo>
                        <a:pt x="0" y="357377"/>
                      </a:lnTo>
                      <a:lnTo>
                        <a:pt x="3262" y="405868"/>
                      </a:lnTo>
                      <a:lnTo>
                        <a:pt x="12767" y="452377"/>
                      </a:lnTo>
                      <a:lnTo>
                        <a:pt x="28086" y="496478"/>
                      </a:lnTo>
                      <a:lnTo>
                        <a:pt x="48796" y="537746"/>
                      </a:lnTo>
                      <a:lnTo>
                        <a:pt x="74469" y="575754"/>
                      </a:lnTo>
                      <a:lnTo>
                        <a:pt x="104679" y="610076"/>
                      </a:lnTo>
                      <a:lnTo>
                        <a:pt x="139001" y="640286"/>
                      </a:lnTo>
                      <a:lnTo>
                        <a:pt x="177009" y="665959"/>
                      </a:lnTo>
                      <a:lnTo>
                        <a:pt x="218277" y="686669"/>
                      </a:lnTo>
                      <a:lnTo>
                        <a:pt x="262378" y="701988"/>
                      </a:lnTo>
                      <a:lnTo>
                        <a:pt x="308887" y="711493"/>
                      </a:lnTo>
                      <a:lnTo>
                        <a:pt x="357377" y="714756"/>
                      </a:lnTo>
                      <a:lnTo>
                        <a:pt x="405868" y="711493"/>
                      </a:lnTo>
                      <a:lnTo>
                        <a:pt x="452377" y="701988"/>
                      </a:lnTo>
                      <a:lnTo>
                        <a:pt x="476679" y="693547"/>
                      </a:lnTo>
                      <a:lnTo>
                        <a:pt x="357377" y="693547"/>
                      </a:lnTo>
                      <a:lnTo>
                        <a:pt x="323633" y="691884"/>
                      </a:lnTo>
                      <a:lnTo>
                        <a:pt x="258097" y="678652"/>
                      </a:lnTo>
                      <a:lnTo>
                        <a:pt x="211836" y="660449"/>
                      </a:lnTo>
                      <a:lnTo>
                        <a:pt x="169545" y="636143"/>
                      </a:lnTo>
                      <a:lnTo>
                        <a:pt x="131468" y="606210"/>
                      </a:lnTo>
                      <a:lnTo>
                        <a:pt x="98059" y="571119"/>
                      </a:lnTo>
                      <a:lnTo>
                        <a:pt x="69956" y="531604"/>
                      </a:lnTo>
                      <a:lnTo>
                        <a:pt x="47751" y="488188"/>
                      </a:lnTo>
                      <a:lnTo>
                        <a:pt x="27971" y="424370"/>
                      </a:lnTo>
                      <a:lnTo>
                        <a:pt x="21342" y="357377"/>
                      </a:lnTo>
                      <a:lnTo>
                        <a:pt x="22998" y="323760"/>
                      </a:lnTo>
                      <a:lnTo>
                        <a:pt x="36230" y="258224"/>
                      </a:lnTo>
                      <a:lnTo>
                        <a:pt x="54442" y="211891"/>
                      </a:lnTo>
                      <a:lnTo>
                        <a:pt x="78739" y="169672"/>
                      </a:lnTo>
                      <a:lnTo>
                        <a:pt x="108600" y="131577"/>
                      </a:lnTo>
                      <a:lnTo>
                        <a:pt x="143761" y="98139"/>
                      </a:lnTo>
                      <a:lnTo>
                        <a:pt x="183223" y="70060"/>
                      </a:lnTo>
                      <a:lnTo>
                        <a:pt x="226568" y="47878"/>
                      </a:lnTo>
                      <a:lnTo>
                        <a:pt x="290575" y="28086"/>
                      </a:lnTo>
                      <a:lnTo>
                        <a:pt x="357377" y="21462"/>
                      </a:lnTo>
                      <a:lnTo>
                        <a:pt x="477410" y="21462"/>
                      </a:lnTo>
                      <a:lnTo>
                        <a:pt x="452377" y="12767"/>
                      </a:lnTo>
                      <a:lnTo>
                        <a:pt x="405868" y="3262"/>
                      </a:lnTo>
                      <a:lnTo>
                        <a:pt x="357377" y="0"/>
                      </a:lnTo>
                      <a:close/>
                    </a:path>
                    <a:path w="715009" h="715010">
                      <a:moveTo>
                        <a:pt x="477410" y="21462"/>
                      </a:moveTo>
                      <a:lnTo>
                        <a:pt x="357377" y="21462"/>
                      </a:lnTo>
                      <a:lnTo>
                        <a:pt x="391122" y="23125"/>
                      </a:lnTo>
                      <a:lnTo>
                        <a:pt x="424259" y="28098"/>
                      </a:lnTo>
                      <a:lnTo>
                        <a:pt x="488188" y="47878"/>
                      </a:lnTo>
                      <a:lnTo>
                        <a:pt x="531479" y="70060"/>
                      </a:lnTo>
                      <a:lnTo>
                        <a:pt x="571110" y="98186"/>
                      </a:lnTo>
                      <a:lnTo>
                        <a:pt x="606137" y="131577"/>
                      </a:lnTo>
                      <a:lnTo>
                        <a:pt x="636015" y="169672"/>
                      </a:lnTo>
                      <a:lnTo>
                        <a:pt x="660330" y="211909"/>
                      </a:lnTo>
                      <a:lnTo>
                        <a:pt x="678525" y="258224"/>
                      </a:lnTo>
                      <a:lnTo>
                        <a:pt x="691757" y="323760"/>
                      </a:lnTo>
                      <a:lnTo>
                        <a:pt x="693420" y="357504"/>
                      </a:lnTo>
                      <a:lnTo>
                        <a:pt x="691757" y="391247"/>
                      </a:lnTo>
                      <a:lnTo>
                        <a:pt x="678525" y="456731"/>
                      </a:lnTo>
                      <a:lnTo>
                        <a:pt x="660313" y="503011"/>
                      </a:lnTo>
                      <a:lnTo>
                        <a:pt x="636015" y="545338"/>
                      </a:lnTo>
                      <a:lnTo>
                        <a:pt x="606155" y="583307"/>
                      </a:lnTo>
                      <a:lnTo>
                        <a:pt x="571055" y="616807"/>
                      </a:lnTo>
                      <a:lnTo>
                        <a:pt x="531532" y="644896"/>
                      </a:lnTo>
                      <a:lnTo>
                        <a:pt x="488188" y="667131"/>
                      </a:lnTo>
                      <a:lnTo>
                        <a:pt x="424259" y="686911"/>
                      </a:lnTo>
                      <a:lnTo>
                        <a:pt x="357377" y="693547"/>
                      </a:lnTo>
                      <a:lnTo>
                        <a:pt x="476679" y="693547"/>
                      </a:lnTo>
                      <a:lnTo>
                        <a:pt x="537746" y="665959"/>
                      </a:lnTo>
                      <a:lnTo>
                        <a:pt x="575754" y="640286"/>
                      </a:lnTo>
                      <a:lnTo>
                        <a:pt x="610076" y="610076"/>
                      </a:lnTo>
                      <a:lnTo>
                        <a:pt x="640286" y="575754"/>
                      </a:lnTo>
                      <a:lnTo>
                        <a:pt x="665959" y="537746"/>
                      </a:lnTo>
                      <a:lnTo>
                        <a:pt x="686669" y="496478"/>
                      </a:lnTo>
                      <a:lnTo>
                        <a:pt x="701988" y="452377"/>
                      </a:lnTo>
                      <a:lnTo>
                        <a:pt x="711493" y="405868"/>
                      </a:lnTo>
                      <a:lnTo>
                        <a:pt x="714756" y="357377"/>
                      </a:lnTo>
                      <a:lnTo>
                        <a:pt x="711493" y="308887"/>
                      </a:lnTo>
                      <a:lnTo>
                        <a:pt x="701988" y="262378"/>
                      </a:lnTo>
                      <a:lnTo>
                        <a:pt x="686669" y="218277"/>
                      </a:lnTo>
                      <a:lnTo>
                        <a:pt x="665959" y="177009"/>
                      </a:lnTo>
                      <a:lnTo>
                        <a:pt x="640286" y="139001"/>
                      </a:lnTo>
                      <a:lnTo>
                        <a:pt x="610076" y="104679"/>
                      </a:lnTo>
                      <a:lnTo>
                        <a:pt x="575754" y="74469"/>
                      </a:lnTo>
                      <a:lnTo>
                        <a:pt x="537746" y="48796"/>
                      </a:lnTo>
                      <a:lnTo>
                        <a:pt x="496478" y="28086"/>
                      </a:lnTo>
                      <a:lnTo>
                        <a:pt x="477410" y="21462"/>
                      </a:lnTo>
                      <a:close/>
                    </a:path>
                  </a:pathLst>
                </a:custGeom>
                <a:solidFill>
                  <a:srgbClr val="D72323"/>
                </a:solidFill>
              </p:spPr>
              <p:txBody>
                <a:bodyPr wrap="square" lIns="0" tIns="0" rIns="0" bIns="0" rtlCol="0"/>
                <a:lstStyle>
                  <a:defPPr>
                    <a:defRPr lang="en-US"/>
                  </a:defPPr>
                  <a:lvl1pPr marL="0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78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54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32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09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86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62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40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18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232" name="object 16">
                  <a:extLst>
                    <a:ext uri="{FF2B5EF4-FFF2-40B4-BE49-F238E27FC236}">
                      <a16:creationId xmlns:a16="http://schemas.microsoft.com/office/drawing/2014/main" id="{C9BA508E-7E70-4802-977D-41834CB9FD36}"/>
                    </a:ext>
                  </a:extLst>
                </p:cNvPr>
                <p:cNvSpPr/>
                <p:nvPr/>
              </p:nvSpPr>
              <p:spPr>
                <a:xfrm>
                  <a:off x="5865876" y="2109564"/>
                  <a:ext cx="594995" cy="596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995" h="596264">
                      <a:moveTo>
                        <a:pt x="302513" y="324103"/>
                      </a:moveTo>
                      <a:lnTo>
                        <a:pt x="213233" y="583818"/>
                      </a:lnTo>
                      <a:lnTo>
                        <a:pt x="233513" y="589045"/>
                      </a:lnTo>
                      <a:lnTo>
                        <a:pt x="254317" y="592867"/>
                      </a:lnTo>
                      <a:lnTo>
                        <a:pt x="275597" y="595213"/>
                      </a:lnTo>
                      <a:lnTo>
                        <a:pt x="297307" y="596011"/>
                      </a:lnTo>
                      <a:lnTo>
                        <a:pt x="322959" y="594889"/>
                      </a:lnTo>
                      <a:lnTo>
                        <a:pt x="348027" y="591613"/>
                      </a:lnTo>
                      <a:lnTo>
                        <a:pt x="372405" y="586313"/>
                      </a:lnTo>
                      <a:lnTo>
                        <a:pt x="395986" y="579120"/>
                      </a:lnTo>
                      <a:lnTo>
                        <a:pt x="395224" y="577850"/>
                      </a:lnTo>
                      <a:lnTo>
                        <a:pt x="394462" y="576452"/>
                      </a:lnTo>
                      <a:lnTo>
                        <a:pt x="302513" y="324103"/>
                      </a:lnTo>
                      <a:close/>
                    </a:path>
                    <a:path w="594995" h="596264">
                      <a:moveTo>
                        <a:pt x="25653" y="176784"/>
                      </a:moveTo>
                      <a:lnTo>
                        <a:pt x="14733" y="205253"/>
                      </a:lnTo>
                      <a:lnTo>
                        <a:pt x="6683" y="235092"/>
                      </a:lnTo>
                      <a:lnTo>
                        <a:pt x="1704" y="266098"/>
                      </a:lnTo>
                      <a:lnTo>
                        <a:pt x="0" y="298068"/>
                      </a:lnTo>
                      <a:lnTo>
                        <a:pt x="4080" y="347543"/>
                      </a:lnTo>
                      <a:lnTo>
                        <a:pt x="15881" y="394395"/>
                      </a:lnTo>
                      <a:lnTo>
                        <a:pt x="34739" y="437964"/>
                      </a:lnTo>
                      <a:lnTo>
                        <a:pt x="59994" y="477588"/>
                      </a:lnTo>
                      <a:lnTo>
                        <a:pt x="90982" y="512604"/>
                      </a:lnTo>
                      <a:lnTo>
                        <a:pt x="127042" y="542351"/>
                      </a:lnTo>
                      <a:lnTo>
                        <a:pt x="167512" y="566165"/>
                      </a:lnTo>
                      <a:lnTo>
                        <a:pt x="25653" y="176784"/>
                      </a:lnTo>
                      <a:close/>
                    </a:path>
                    <a:path w="594995" h="596264">
                      <a:moveTo>
                        <a:pt x="558164" y="154939"/>
                      </a:moveTo>
                      <a:lnTo>
                        <a:pt x="558944" y="162204"/>
                      </a:lnTo>
                      <a:lnTo>
                        <a:pt x="559546" y="169719"/>
                      </a:lnTo>
                      <a:lnTo>
                        <a:pt x="559897" y="176784"/>
                      </a:lnTo>
                      <a:lnTo>
                        <a:pt x="559953" y="187946"/>
                      </a:lnTo>
                      <a:lnTo>
                        <a:pt x="558930" y="209004"/>
                      </a:lnTo>
                      <a:lnTo>
                        <a:pt x="555148" y="234330"/>
                      </a:lnTo>
                      <a:lnTo>
                        <a:pt x="548175" y="261967"/>
                      </a:lnTo>
                      <a:lnTo>
                        <a:pt x="537463" y="292353"/>
                      </a:lnTo>
                      <a:lnTo>
                        <a:pt x="446659" y="555498"/>
                      </a:lnTo>
                      <a:lnTo>
                        <a:pt x="488300" y="526109"/>
                      </a:lnTo>
                      <a:lnTo>
                        <a:pt x="524270" y="490191"/>
                      </a:lnTo>
                      <a:lnTo>
                        <a:pt x="553720" y="448579"/>
                      </a:lnTo>
                      <a:lnTo>
                        <a:pt x="575803" y="402110"/>
                      </a:lnTo>
                      <a:lnTo>
                        <a:pt x="589675" y="351618"/>
                      </a:lnTo>
                      <a:lnTo>
                        <a:pt x="594487" y="297941"/>
                      </a:lnTo>
                      <a:lnTo>
                        <a:pt x="592062" y="259720"/>
                      </a:lnTo>
                      <a:lnTo>
                        <a:pt x="584993" y="222964"/>
                      </a:lnTo>
                      <a:lnTo>
                        <a:pt x="573591" y="187946"/>
                      </a:lnTo>
                      <a:lnTo>
                        <a:pt x="558164" y="154939"/>
                      </a:lnTo>
                      <a:close/>
                    </a:path>
                    <a:path w="594995" h="596264">
                      <a:moveTo>
                        <a:pt x="212851" y="130810"/>
                      </a:moveTo>
                      <a:lnTo>
                        <a:pt x="147320" y="130810"/>
                      </a:lnTo>
                      <a:lnTo>
                        <a:pt x="156545" y="134016"/>
                      </a:lnTo>
                      <a:lnTo>
                        <a:pt x="160113" y="141970"/>
                      </a:lnTo>
                      <a:lnTo>
                        <a:pt x="115062" y="158368"/>
                      </a:lnTo>
                      <a:lnTo>
                        <a:pt x="223393" y="481202"/>
                      </a:lnTo>
                      <a:lnTo>
                        <a:pt x="288416" y="285496"/>
                      </a:lnTo>
                      <a:lnTo>
                        <a:pt x="242062" y="158241"/>
                      </a:lnTo>
                      <a:lnTo>
                        <a:pt x="230449" y="157356"/>
                      </a:lnTo>
                      <a:lnTo>
                        <a:pt x="220503" y="156400"/>
                      </a:lnTo>
                      <a:lnTo>
                        <a:pt x="210947" y="155321"/>
                      </a:lnTo>
                      <a:lnTo>
                        <a:pt x="202225" y="150991"/>
                      </a:lnTo>
                      <a:lnTo>
                        <a:pt x="199850" y="142398"/>
                      </a:lnTo>
                      <a:lnTo>
                        <a:pt x="203499" y="134139"/>
                      </a:lnTo>
                      <a:lnTo>
                        <a:pt x="212851" y="130810"/>
                      </a:lnTo>
                      <a:close/>
                    </a:path>
                    <a:path w="594995" h="596264">
                      <a:moveTo>
                        <a:pt x="444246" y="130810"/>
                      </a:moveTo>
                      <a:lnTo>
                        <a:pt x="370332" y="130810"/>
                      </a:lnTo>
                      <a:lnTo>
                        <a:pt x="379630" y="133943"/>
                      </a:lnTo>
                      <a:lnTo>
                        <a:pt x="383286" y="141970"/>
                      </a:lnTo>
                      <a:lnTo>
                        <a:pt x="338200" y="158241"/>
                      </a:lnTo>
                      <a:lnTo>
                        <a:pt x="445515" y="478536"/>
                      </a:lnTo>
                      <a:lnTo>
                        <a:pt x="476250" y="381126"/>
                      </a:lnTo>
                      <a:lnTo>
                        <a:pt x="492251" y="325707"/>
                      </a:lnTo>
                      <a:lnTo>
                        <a:pt x="497966" y="282955"/>
                      </a:lnTo>
                      <a:lnTo>
                        <a:pt x="495726" y="257365"/>
                      </a:lnTo>
                      <a:lnTo>
                        <a:pt x="489950" y="235489"/>
                      </a:lnTo>
                      <a:lnTo>
                        <a:pt x="482054" y="216804"/>
                      </a:lnTo>
                      <a:lnTo>
                        <a:pt x="473456" y="200787"/>
                      </a:lnTo>
                      <a:lnTo>
                        <a:pt x="462569" y="182923"/>
                      </a:lnTo>
                      <a:lnTo>
                        <a:pt x="453231" y="165798"/>
                      </a:lnTo>
                      <a:lnTo>
                        <a:pt x="446702" y="148673"/>
                      </a:lnTo>
                      <a:lnTo>
                        <a:pt x="444246" y="130810"/>
                      </a:lnTo>
                      <a:close/>
                    </a:path>
                    <a:path w="594995" h="596264">
                      <a:moveTo>
                        <a:pt x="297307" y="0"/>
                      </a:moveTo>
                      <a:lnTo>
                        <a:pt x="246529" y="4334"/>
                      </a:lnTo>
                      <a:lnTo>
                        <a:pt x="198557" y="16853"/>
                      </a:lnTo>
                      <a:lnTo>
                        <a:pt x="154098" y="36829"/>
                      </a:lnTo>
                      <a:lnTo>
                        <a:pt x="113862" y="63537"/>
                      </a:lnTo>
                      <a:lnTo>
                        <a:pt x="78558" y="96249"/>
                      </a:lnTo>
                      <a:lnTo>
                        <a:pt x="48895" y="134238"/>
                      </a:lnTo>
                      <a:lnTo>
                        <a:pt x="55879" y="134492"/>
                      </a:lnTo>
                      <a:lnTo>
                        <a:pt x="62484" y="134620"/>
                      </a:lnTo>
                      <a:lnTo>
                        <a:pt x="68072" y="134620"/>
                      </a:lnTo>
                      <a:lnTo>
                        <a:pt x="93527" y="134024"/>
                      </a:lnTo>
                      <a:lnTo>
                        <a:pt x="119316" y="132715"/>
                      </a:lnTo>
                      <a:lnTo>
                        <a:pt x="147320" y="130810"/>
                      </a:lnTo>
                      <a:lnTo>
                        <a:pt x="444246" y="130810"/>
                      </a:lnTo>
                      <a:lnTo>
                        <a:pt x="447936" y="111035"/>
                      </a:lnTo>
                      <a:lnTo>
                        <a:pt x="458247" y="94154"/>
                      </a:lnTo>
                      <a:lnTo>
                        <a:pt x="474035" y="82393"/>
                      </a:lnTo>
                      <a:lnTo>
                        <a:pt x="494157" y="77977"/>
                      </a:lnTo>
                      <a:lnTo>
                        <a:pt x="497634" y="77977"/>
                      </a:lnTo>
                      <a:lnTo>
                        <a:pt x="455201" y="45541"/>
                      </a:lnTo>
                      <a:lnTo>
                        <a:pt x="406828" y="20923"/>
                      </a:lnTo>
                      <a:lnTo>
                        <a:pt x="353859" y="5401"/>
                      </a:lnTo>
                      <a:lnTo>
                        <a:pt x="297307" y="0"/>
                      </a:lnTo>
                      <a:close/>
                    </a:path>
                    <a:path w="594995" h="596264">
                      <a:moveTo>
                        <a:pt x="370332" y="130810"/>
                      </a:moveTo>
                      <a:lnTo>
                        <a:pt x="212851" y="130810"/>
                      </a:lnTo>
                      <a:lnTo>
                        <a:pt x="241014" y="132715"/>
                      </a:lnTo>
                      <a:lnTo>
                        <a:pt x="266537" y="134024"/>
                      </a:lnTo>
                      <a:lnTo>
                        <a:pt x="291084" y="134620"/>
                      </a:lnTo>
                      <a:lnTo>
                        <a:pt x="316593" y="134024"/>
                      </a:lnTo>
                      <a:lnTo>
                        <a:pt x="342376" y="132715"/>
                      </a:lnTo>
                      <a:lnTo>
                        <a:pt x="370332" y="130810"/>
                      </a:lnTo>
                      <a:close/>
                    </a:path>
                    <a:path w="594995" h="596264">
                      <a:moveTo>
                        <a:pt x="497634" y="77977"/>
                      </a:moveTo>
                      <a:lnTo>
                        <a:pt x="495553" y="77977"/>
                      </a:lnTo>
                      <a:lnTo>
                        <a:pt x="497966" y="78232"/>
                      </a:lnTo>
                      <a:lnTo>
                        <a:pt x="497634" y="77977"/>
                      </a:lnTo>
                      <a:close/>
                    </a:path>
                  </a:pathLst>
                </a:custGeom>
                <a:solidFill>
                  <a:srgbClr val="D72323"/>
                </a:solidFill>
              </p:spPr>
              <p:txBody>
                <a:bodyPr wrap="square" lIns="0" tIns="0" rIns="0" bIns="0" rtlCol="0"/>
                <a:lstStyle>
                  <a:defPPr>
                    <a:defRPr lang="en-US"/>
                  </a:defPPr>
                  <a:lvl1pPr marL="0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78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54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32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09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86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62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40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18" algn="l" defTabSz="914354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/>
                </a:p>
              </p:txBody>
            </p:sp>
          </p:grpSp>
        </p:grp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645B9FA-59A3-44EA-9C50-2767479232CC}"/>
                </a:ext>
              </a:extLst>
            </p:cNvPr>
            <p:cNvCxnSpPr>
              <a:cxnSpLocks/>
            </p:cNvCxnSpPr>
            <p:nvPr/>
          </p:nvCxnSpPr>
          <p:spPr>
            <a:xfrm>
              <a:off x="6366438" y="4219352"/>
              <a:ext cx="196921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76E03DC9-5557-427F-A5E2-15E3A0D50DD9}"/>
                </a:ext>
              </a:extLst>
            </p:cNvPr>
            <p:cNvCxnSpPr>
              <a:cxnSpLocks/>
            </p:cNvCxnSpPr>
            <p:nvPr/>
          </p:nvCxnSpPr>
          <p:spPr>
            <a:xfrm>
              <a:off x="5473653" y="4214929"/>
              <a:ext cx="203088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E7634460-BDFA-4A60-9EE3-87B8749DFB6E}"/>
                </a:ext>
              </a:extLst>
            </p:cNvPr>
            <p:cNvGrpSpPr/>
            <p:nvPr/>
          </p:nvGrpSpPr>
          <p:grpSpPr>
            <a:xfrm>
              <a:off x="5692643" y="3898254"/>
              <a:ext cx="649015" cy="649015"/>
              <a:chOff x="5692643" y="3898254"/>
              <a:chExt cx="649015" cy="649015"/>
            </a:xfrm>
          </p:grpSpPr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21CA311C-54BF-47D4-B214-9AD63C59547B}"/>
                  </a:ext>
                </a:extLst>
              </p:cNvPr>
              <p:cNvGrpSpPr/>
              <p:nvPr/>
            </p:nvGrpSpPr>
            <p:grpSpPr>
              <a:xfrm>
                <a:off x="5692643" y="3898254"/>
                <a:ext cx="649015" cy="649015"/>
                <a:chOff x="9358030" y="5014130"/>
                <a:chExt cx="649015" cy="649015"/>
              </a:xfrm>
            </p:grpSpPr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BAEA28DE-495F-4C76-8AF9-34419047E2B8}"/>
                    </a:ext>
                  </a:extLst>
                </p:cNvPr>
                <p:cNvSpPr/>
                <p:nvPr/>
              </p:nvSpPr>
              <p:spPr>
                <a:xfrm>
                  <a:off x="9390704" y="5046804"/>
                  <a:ext cx="583668" cy="583668"/>
                </a:xfrm>
                <a:custGeom>
                  <a:avLst/>
                  <a:gdLst>
                    <a:gd name="connsiteX0" fmla="*/ 358886 w 583668"/>
                    <a:gd name="connsiteY0" fmla="*/ 7880 h 583668"/>
                    <a:gd name="connsiteX1" fmla="*/ 575797 w 583668"/>
                    <a:gd name="connsiteY1" fmla="*/ 358886 h 583668"/>
                    <a:gd name="connsiteX2" fmla="*/ 224790 w 583668"/>
                    <a:gd name="connsiteY2" fmla="*/ 575797 h 583668"/>
                    <a:gd name="connsiteX3" fmla="*/ 7880 w 583668"/>
                    <a:gd name="connsiteY3" fmla="*/ 224771 h 583668"/>
                    <a:gd name="connsiteX4" fmla="*/ 358886 w 583668"/>
                    <a:gd name="connsiteY4" fmla="*/ 7880 h 583668"/>
                    <a:gd name="connsiteX5" fmla="*/ 358886 w 583668"/>
                    <a:gd name="connsiteY5" fmla="*/ 7880 h 58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3668" h="583668">
                      <a:moveTo>
                        <a:pt x="358886" y="7880"/>
                      </a:moveTo>
                      <a:cubicBezTo>
                        <a:pt x="515709" y="44904"/>
                        <a:pt x="612821" y="202063"/>
                        <a:pt x="575797" y="358886"/>
                      </a:cubicBezTo>
                      <a:cubicBezTo>
                        <a:pt x="538773" y="515709"/>
                        <a:pt x="381614" y="612821"/>
                        <a:pt x="224790" y="575797"/>
                      </a:cubicBezTo>
                      <a:cubicBezTo>
                        <a:pt x="67947" y="538753"/>
                        <a:pt x="-29164" y="381594"/>
                        <a:pt x="7880" y="224771"/>
                      </a:cubicBezTo>
                      <a:cubicBezTo>
                        <a:pt x="44903" y="67947"/>
                        <a:pt x="202063" y="-29164"/>
                        <a:pt x="358886" y="7880"/>
                      </a:cubicBezTo>
                      <a:lnTo>
                        <a:pt x="358886" y="7880"/>
                      </a:lnTo>
                      <a:close/>
                    </a:path>
                  </a:pathLst>
                </a:custGeom>
                <a:solidFill>
                  <a:srgbClr val="D82424"/>
                </a:solidFill>
                <a:ln w="19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EF353D32-5D6F-4961-A00D-6E0E417FA86C}"/>
                    </a:ext>
                  </a:extLst>
                </p:cNvPr>
                <p:cNvSpPr/>
                <p:nvPr/>
              </p:nvSpPr>
              <p:spPr>
                <a:xfrm>
                  <a:off x="9358030" y="5014130"/>
                  <a:ext cx="649015" cy="649015"/>
                </a:xfrm>
                <a:prstGeom prst="ellipse">
                  <a:avLst/>
                </a:prstGeom>
                <a:noFill/>
                <a:ln w="12700">
                  <a:solidFill>
                    <a:srgbClr val="C0000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pic>
            <p:nvPicPr>
              <p:cNvPr id="222" name="Graphic 221" descr="Checklist">
                <a:extLst>
                  <a:ext uri="{FF2B5EF4-FFF2-40B4-BE49-F238E27FC236}">
                    <a16:creationId xmlns:a16="http://schemas.microsoft.com/office/drawing/2014/main" id="{FF9C21F0-5352-4E09-BED7-8C59E136A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805724" y="4009225"/>
                <a:ext cx="422852" cy="422852"/>
              </a:xfrm>
              <a:prstGeom prst="rect">
                <a:avLst/>
              </a:prstGeom>
            </p:spPr>
          </p:pic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DA07D38-C48A-D8BF-7EC8-5187EDC4C974}"/>
              </a:ext>
            </a:extLst>
          </p:cNvPr>
          <p:cNvSpPr/>
          <p:nvPr/>
        </p:nvSpPr>
        <p:spPr>
          <a:xfrm>
            <a:off x="8596403" y="2190046"/>
            <a:ext cx="1344552" cy="248282"/>
          </a:xfrm>
          <a:prstGeom prst="rect">
            <a:avLst/>
          </a:prstGeom>
          <a:solidFill>
            <a:srgbClr val="AB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D31AA2-C603-2860-3624-40765888A6B0}"/>
              </a:ext>
            </a:extLst>
          </p:cNvPr>
          <p:cNvSpPr txBox="1"/>
          <p:nvPr/>
        </p:nvSpPr>
        <p:spPr>
          <a:xfrm>
            <a:off x="8258144" y="1890250"/>
            <a:ext cx="2031023" cy="600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Arial"/>
                <a:ea typeface="Roboto"/>
                <a:cs typeface="Segoe UI"/>
              </a:rPr>
              <a:t>PUSH</a:t>
            </a:r>
          </a:p>
          <a:p>
            <a:pPr algn="ctr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Arial"/>
                <a:ea typeface="Roboto"/>
                <a:cs typeface="Segoe UI"/>
              </a:rPr>
              <a:t>MARKETING</a:t>
            </a:r>
            <a:endParaRPr lang="en-ID" sz="1600" b="1" dirty="0">
              <a:solidFill>
                <a:schemeClr val="bg1"/>
              </a:solidFill>
              <a:latin typeface="Arial"/>
              <a:ea typeface="Roboto"/>
              <a:cs typeface="Segoe UI"/>
            </a:endParaRPr>
          </a:p>
        </p:txBody>
      </p:sp>
      <p:sp>
        <p:nvSpPr>
          <p:cNvPr id="2" name="Shape 121">
            <a:extLst>
              <a:ext uri="{FF2B5EF4-FFF2-40B4-BE49-F238E27FC236}">
                <a16:creationId xmlns:a16="http://schemas.microsoft.com/office/drawing/2014/main" id="{EA83CAC9-8548-1A45-B01F-197DA5B2EDD4}"/>
              </a:ext>
            </a:extLst>
          </p:cNvPr>
          <p:cNvSpPr/>
          <p:nvPr/>
        </p:nvSpPr>
        <p:spPr>
          <a:xfrm>
            <a:off x="765943" y="420538"/>
            <a:ext cx="3860029" cy="109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none" lIns="25399" tIns="25399" rIns="25399" bIns="25399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 dirty="0">
                <a:solidFill>
                  <a:schemeClr val="bg1"/>
                </a:solidFill>
                <a:latin typeface="Arial"/>
                <a:cs typeface="Arial"/>
                <a:sym typeface="Roboto Black"/>
              </a:rPr>
              <a:t>INTEGRATED</a:t>
            </a:r>
            <a:endParaRPr lang="en-US" sz="4800" b="1" kern="0" cap="all" spc="-150" dirty="0">
              <a:solidFill>
                <a:schemeClr val="bg1"/>
              </a:solidFill>
              <a:latin typeface="Arial"/>
              <a:cs typeface="Arial"/>
            </a:endParaRPr>
          </a:p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4800" b="1" kern="0" cap="all" spc="-150" dirty="0">
                <a:solidFill>
                  <a:schemeClr val="bg1"/>
                </a:solidFill>
                <a:latin typeface="Arial"/>
                <a:cs typeface="Arial"/>
                <a:sym typeface="Roboto Black"/>
              </a:rPr>
              <a:t>MARKETING</a:t>
            </a:r>
            <a:endParaRPr sz="4800" b="1" kern="0" cap="all" spc="-15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8070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hand, finger, nail, thumb&#10;&#10;Description automatically generated" hidden="1">
            <a:extLst>
              <a:ext uri="{FF2B5EF4-FFF2-40B4-BE49-F238E27FC236}">
                <a16:creationId xmlns:a16="http://schemas.microsoft.com/office/drawing/2014/main" id="{5A8969C1-D5B7-1692-79BB-1EDF6C1C24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717" y="-984695"/>
            <a:ext cx="5317283" cy="79754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4E4E9F-E920-BB2E-B881-E7A924E3359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95325" y="518978"/>
            <a:ext cx="2342953" cy="1096260"/>
            <a:chOff x="763487" y="639877"/>
            <a:chExt cx="2342953" cy="10962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9764C4-4BD7-868B-4F6D-F7B76E999E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3487" y="1080752"/>
              <a:ext cx="2342953" cy="528723"/>
            </a:xfrm>
            <a:prstGeom prst="rect">
              <a:avLst/>
            </a:prstGeom>
            <a:solidFill>
              <a:srgbClr val="AB1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/>
            </a:p>
          </p:txBody>
        </p:sp>
        <p:sp>
          <p:nvSpPr>
            <p:cNvPr id="5" name="Shape 121">
              <a:extLst>
                <a:ext uri="{FF2B5EF4-FFF2-40B4-BE49-F238E27FC236}">
                  <a16:creationId xmlns:a16="http://schemas.microsoft.com/office/drawing/2014/main" id="{E52010B4-8A95-CDB0-6C10-9129386BAE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4355" y="639877"/>
              <a:ext cx="2178479" cy="10962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wrap="none" lIns="25399" tIns="25399" rIns="25399" bIns="25399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2724">
                <a:lnSpc>
                  <a:spcPct val="70000"/>
                </a:lnSpc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Micro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412724" hangingPunct="0">
                <a:lnSpc>
                  <a:spcPct val="70000"/>
                </a:lnSpc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moves</a:t>
              </a:r>
              <a:endParaRPr lang="en-US" sz="4800" kern="0" cap="all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9374A4E-A8E6-5FBD-BF35-65DE1D2E59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8879" y="0"/>
            <a:ext cx="5703121" cy="6858000"/>
          </a:xfrm>
          <a:prstGeom prst="rect">
            <a:avLst/>
          </a:prstGeom>
        </p:spPr>
      </p:pic>
      <p:grpSp>
        <p:nvGrpSpPr>
          <p:cNvPr id="83" name="Group 82" hidden="1">
            <a:extLst>
              <a:ext uri="{FF2B5EF4-FFF2-40B4-BE49-F238E27FC236}">
                <a16:creationId xmlns:a16="http://schemas.microsoft.com/office/drawing/2014/main" id="{3D023B0C-333C-381F-D605-2452956342E2}"/>
              </a:ext>
            </a:extLst>
          </p:cNvPr>
          <p:cNvGrpSpPr/>
          <p:nvPr/>
        </p:nvGrpSpPr>
        <p:grpSpPr>
          <a:xfrm>
            <a:off x="2768525" y="1864841"/>
            <a:ext cx="1940479" cy="1185207"/>
            <a:chOff x="3666562" y="2240583"/>
            <a:chExt cx="1940479" cy="1185207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B3177E2-1DD4-5F7C-63D9-CC0A09F847FC}"/>
                </a:ext>
              </a:extLst>
            </p:cNvPr>
            <p:cNvSpPr/>
            <p:nvPr/>
          </p:nvSpPr>
          <p:spPr>
            <a:xfrm rot="16997148">
              <a:off x="4285606" y="2285235"/>
              <a:ext cx="702393" cy="702396"/>
            </a:xfrm>
            <a:custGeom>
              <a:avLst/>
              <a:gdLst>
                <a:gd name="connsiteX0" fmla="*/ 764068 w 764067"/>
                <a:gd name="connsiteY0" fmla="*/ 382034 h 764067"/>
                <a:gd name="connsiteX1" fmla="*/ 382034 w 764067"/>
                <a:gd name="connsiteY1" fmla="*/ 764067 h 764067"/>
                <a:gd name="connsiteX2" fmla="*/ 0 w 764067"/>
                <a:gd name="connsiteY2" fmla="*/ 382034 h 764067"/>
                <a:gd name="connsiteX3" fmla="*/ 382034 w 764067"/>
                <a:gd name="connsiteY3" fmla="*/ 0 h 764067"/>
                <a:gd name="connsiteX4" fmla="*/ 764068 w 764067"/>
                <a:gd name="connsiteY4" fmla="*/ 382034 h 7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067" h="764067">
                  <a:moveTo>
                    <a:pt x="764068" y="382034"/>
                  </a:moveTo>
                  <a:cubicBezTo>
                    <a:pt x="764068" y="593025"/>
                    <a:pt x="593025" y="764067"/>
                    <a:pt x="382034" y="764067"/>
                  </a:cubicBezTo>
                  <a:cubicBezTo>
                    <a:pt x="171043" y="764067"/>
                    <a:pt x="0" y="593025"/>
                    <a:pt x="0" y="382034"/>
                  </a:cubicBezTo>
                  <a:cubicBezTo>
                    <a:pt x="0" y="171042"/>
                    <a:pt x="171043" y="0"/>
                    <a:pt x="382034" y="0"/>
                  </a:cubicBezTo>
                  <a:cubicBezTo>
                    <a:pt x="593025" y="0"/>
                    <a:pt x="764068" y="171042"/>
                    <a:pt x="764068" y="382034"/>
                  </a:cubicBezTo>
                  <a:close/>
                </a:path>
              </a:pathLst>
            </a:custGeom>
            <a:solidFill>
              <a:srgbClr val="D824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D833457-C41E-3D1E-5440-9F86FA4EC7F0}"/>
                </a:ext>
              </a:extLst>
            </p:cNvPr>
            <p:cNvSpPr txBox="1"/>
            <p:nvPr/>
          </p:nvSpPr>
          <p:spPr>
            <a:xfrm>
              <a:off x="3666562" y="3118013"/>
              <a:ext cx="1940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Ad Campaigns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31E7A63-67D4-92B1-51F0-60DC5A9B7427}"/>
                </a:ext>
              </a:extLst>
            </p:cNvPr>
            <p:cNvSpPr/>
            <p:nvPr/>
          </p:nvSpPr>
          <p:spPr>
            <a:xfrm>
              <a:off x="4245457" y="2240583"/>
              <a:ext cx="791701" cy="791701"/>
            </a:xfrm>
            <a:prstGeom prst="ellipse">
              <a:avLst/>
            </a:prstGeom>
            <a:noFill/>
            <a:ln w="19050">
              <a:solidFill>
                <a:srgbClr val="D824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29CE48DD-29F3-8D66-382E-1E0DA7A23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09441" y="2350535"/>
              <a:ext cx="458788" cy="514586"/>
            </a:xfrm>
            <a:prstGeom prst="rect">
              <a:avLst/>
            </a:prstGeom>
          </p:spPr>
        </p:pic>
      </p:grpSp>
      <p:grpSp>
        <p:nvGrpSpPr>
          <p:cNvPr id="88" name="Group 87" hidden="1">
            <a:extLst>
              <a:ext uri="{FF2B5EF4-FFF2-40B4-BE49-F238E27FC236}">
                <a16:creationId xmlns:a16="http://schemas.microsoft.com/office/drawing/2014/main" id="{3699281B-FE89-7C62-DF2A-F8FF4405AC98}"/>
              </a:ext>
            </a:extLst>
          </p:cNvPr>
          <p:cNvGrpSpPr/>
          <p:nvPr/>
        </p:nvGrpSpPr>
        <p:grpSpPr>
          <a:xfrm>
            <a:off x="2768525" y="5080270"/>
            <a:ext cx="1940479" cy="1185207"/>
            <a:chOff x="3666562" y="2240583"/>
            <a:chExt cx="1940479" cy="1185207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331BA29-E5BF-9CE2-000E-92C8B7F06A84}"/>
                </a:ext>
              </a:extLst>
            </p:cNvPr>
            <p:cNvSpPr/>
            <p:nvPr/>
          </p:nvSpPr>
          <p:spPr>
            <a:xfrm rot="16997148">
              <a:off x="4285606" y="2285235"/>
              <a:ext cx="702393" cy="702396"/>
            </a:xfrm>
            <a:custGeom>
              <a:avLst/>
              <a:gdLst>
                <a:gd name="connsiteX0" fmla="*/ 764068 w 764067"/>
                <a:gd name="connsiteY0" fmla="*/ 382034 h 764067"/>
                <a:gd name="connsiteX1" fmla="*/ 382034 w 764067"/>
                <a:gd name="connsiteY1" fmla="*/ 764067 h 764067"/>
                <a:gd name="connsiteX2" fmla="*/ 0 w 764067"/>
                <a:gd name="connsiteY2" fmla="*/ 382034 h 764067"/>
                <a:gd name="connsiteX3" fmla="*/ 382034 w 764067"/>
                <a:gd name="connsiteY3" fmla="*/ 0 h 764067"/>
                <a:gd name="connsiteX4" fmla="*/ 764068 w 764067"/>
                <a:gd name="connsiteY4" fmla="*/ 382034 h 7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067" h="764067">
                  <a:moveTo>
                    <a:pt x="764068" y="382034"/>
                  </a:moveTo>
                  <a:cubicBezTo>
                    <a:pt x="764068" y="593025"/>
                    <a:pt x="593025" y="764067"/>
                    <a:pt x="382034" y="764067"/>
                  </a:cubicBezTo>
                  <a:cubicBezTo>
                    <a:pt x="171043" y="764067"/>
                    <a:pt x="0" y="593025"/>
                    <a:pt x="0" y="382034"/>
                  </a:cubicBezTo>
                  <a:cubicBezTo>
                    <a:pt x="0" y="171042"/>
                    <a:pt x="171043" y="0"/>
                    <a:pt x="382034" y="0"/>
                  </a:cubicBezTo>
                  <a:cubicBezTo>
                    <a:pt x="593025" y="0"/>
                    <a:pt x="764068" y="171042"/>
                    <a:pt x="764068" y="382034"/>
                  </a:cubicBezTo>
                  <a:close/>
                </a:path>
              </a:pathLst>
            </a:custGeom>
            <a:solidFill>
              <a:srgbClr val="D824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A15C7E7-12E1-9953-C9BB-EE625CA5CAC0}"/>
                </a:ext>
              </a:extLst>
            </p:cNvPr>
            <p:cNvSpPr txBox="1"/>
            <p:nvPr/>
          </p:nvSpPr>
          <p:spPr>
            <a:xfrm>
              <a:off x="3666562" y="3118013"/>
              <a:ext cx="1940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Ad Campaigns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960DD49-AB29-4E2C-6FE3-BDAB4FCDE0B8}"/>
                </a:ext>
              </a:extLst>
            </p:cNvPr>
            <p:cNvSpPr/>
            <p:nvPr/>
          </p:nvSpPr>
          <p:spPr>
            <a:xfrm>
              <a:off x="4245457" y="2240583"/>
              <a:ext cx="791701" cy="791701"/>
            </a:xfrm>
            <a:prstGeom prst="ellipse">
              <a:avLst/>
            </a:prstGeom>
            <a:noFill/>
            <a:ln w="19050">
              <a:solidFill>
                <a:srgbClr val="D824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2" name="Graphic 91">
              <a:extLst>
                <a:ext uri="{FF2B5EF4-FFF2-40B4-BE49-F238E27FC236}">
                  <a16:creationId xmlns:a16="http://schemas.microsoft.com/office/drawing/2014/main" id="{6633864F-1F98-6EE8-7C33-7F14CB5A8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09441" y="2350535"/>
              <a:ext cx="458788" cy="51458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CFAC4C-66E6-BB85-4EC9-599A25C4F5BA}"/>
              </a:ext>
            </a:extLst>
          </p:cNvPr>
          <p:cNvGrpSpPr/>
          <p:nvPr/>
        </p:nvGrpSpPr>
        <p:grpSpPr>
          <a:xfrm>
            <a:off x="517371" y="2510026"/>
            <a:ext cx="1941517" cy="1165057"/>
            <a:chOff x="517371" y="5119747"/>
            <a:chExt cx="1941517" cy="116505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A452C0-2853-46B9-49C9-8FC27C4D7189}"/>
                </a:ext>
              </a:extLst>
            </p:cNvPr>
            <p:cNvGrpSpPr/>
            <p:nvPr/>
          </p:nvGrpSpPr>
          <p:grpSpPr>
            <a:xfrm>
              <a:off x="517371" y="5119747"/>
              <a:ext cx="1941517" cy="1165057"/>
              <a:chOff x="1263728" y="2240583"/>
              <a:chExt cx="1941517" cy="1165057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3AA2DA3-682D-7B2A-0B48-94A40B37C86E}"/>
                  </a:ext>
                </a:extLst>
              </p:cNvPr>
              <p:cNvSpPr/>
              <p:nvPr/>
            </p:nvSpPr>
            <p:spPr>
              <a:xfrm rot="16997148">
                <a:off x="1873562" y="2285235"/>
                <a:ext cx="702393" cy="702396"/>
              </a:xfrm>
              <a:custGeom>
                <a:avLst/>
                <a:gdLst>
                  <a:gd name="connsiteX0" fmla="*/ 764068 w 764067"/>
                  <a:gd name="connsiteY0" fmla="*/ 382034 h 764067"/>
                  <a:gd name="connsiteX1" fmla="*/ 382034 w 764067"/>
                  <a:gd name="connsiteY1" fmla="*/ 764067 h 764067"/>
                  <a:gd name="connsiteX2" fmla="*/ 0 w 764067"/>
                  <a:gd name="connsiteY2" fmla="*/ 382034 h 764067"/>
                  <a:gd name="connsiteX3" fmla="*/ 382034 w 764067"/>
                  <a:gd name="connsiteY3" fmla="*/ 0 h 764067"/>
                  <a:gd name="connsiteX4" fmla="*/ 764068 w 764067"/>
                  <a:gd name="connsiteY4" fmla="*/ 382034 h 76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067" h="764067">
                    <a:moveTo>
                      <a:pt x="764068" y="382034"/>
                    </a:moveTo>
                    <a:cubicBezTo>
                      <a:pt x="764068" y="593025"/>
                      <a:pt x="593025" y="764067"/>
                      <a:pt x="382034" y="764067"/>
                    </a:cubicBezTo>
                    <a:cubicBezTo>
                      <a:pt x="171043" y="764067"/>
                      <a:pt x="0" y="593025"/>
                      <a:pt x="0" y="382034"/>
                    </a:cubicBezTo>
                    <a:cubicBezTo>
                      <a:pt x="0" y="171042"/>
                      <a:pt x="171043" y="0"/>
                      <a:pt x="382034" y="0"/>
                    </a:cubicBezTo>
                    <a:cubicBezTo>
                      <a:pt x="593025" y="0"/>
                      <a:pt x="764068" y="171042"/>
                      <a:pt x="764068" y="382034"/>
                    </a:cubicBezTo>
                    <a:close/>
                  </a:path>
                </a:pathLst>
              </a:custGeom>
              <a:solidFill>
                <a:srgbClr val="D824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378B00-1164-2B26-4912-6649965724E5}"/>
                  </a:ext>
                </a:extLst>
              </p:cNvPr>
              <p:cNvSpPr txBox="1"/>
              <p:nvPr/>
            </p:nvSpPr>
            <p:spPr>
              <a:xfrm>
                <a:off x="1263728" y="3067150"/>
                <a:ext cx="1941517" cy="3384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/>
                  <a:t>Website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27A2CD5-70B8-FCED-F55D-F2791EAED51E}"/>
                  </a:ext>
                </a:extLst>
              </p:cNvPr>
              <p:cNvSpPr/>
              <p:nvPr/>
            </p:nvSpPr>
            <p:spPr>
              <a:xfrm>
                <a:off x="1826554" y="2240583"/>
                <a:ext cx="791701" cy="791701"/>
              </a:xfrm>
              <a:prstGeom prst="ellipse">
                <a:avLst/>
              </a:prstGeom>
              <a:noFill/>
              <a:ln w="19050">
                <a:solidFill>
                  <a:srgbClr val="D8242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8" name="Graphic 17" descr="Internet outline">
              <a:extLst>
                <a:ext uri="{FF2B5EF4-FFF2-40B4-BE49-F238E27FC236}">
                  <a16:creationId xmlns:a16="http://schemas.microsoft.com/office/drawing/2014/main" id="{5C89D335-6CD7-19C8-B2AF-B14D368F0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176217" y="5219407"/>
              <a:ext cx="602709" cy="60270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1A67CE-225D-1CC6-4C31-D1C2F4009D69}"/>
              </a:ext>
            </a:extLst>
          </p:cNvPr>
          <p:cNvGrpSpPr/>
          <p:nvPr/>
        </p:nvGrpSpPr>
        <p:grpSpPr>
          <a:xfrm>
            <a:off x="2976259" y="2551075"/>
            <a:ext cx="2827477" cy="1192247"/>
            <a:chOff x="2476261" y="5093091"/>
            <a:chExt cx="2827477" cy="119224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EEBE530-D5C0-E376-1C64-6A2B1BE96422}"/>
                </a:ext>
              </a:extLst>
            </p:cNvPr>
            <p:cNvGrpSpPr/>
            <p:nvPr/>
          </p:nvGrpSpPr>
          <p:grpSpPr>
            <a:xfrm>
              <a:off x="2476261" y="5093091"/>
              <a:ext cx="2827477" cy="1192247"/>
              <a:chOff x="3374298" y="2240583"/>
              <a:chExt cx="2827477" cy="1192247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F72F507-B8C6-1A68-6A05-0A46E4137C56}"/>
                  </a:ext>
                </a:extLst>
              </p:cNvPr>
              <p:cNvSpPr/>
              <p:nvPr/>
            </p:nvSpPr>
            <p:spPr>
              <a:xfrm rot="16997148">
                <a:off x="4285606" y="2285235"/>
                <a:ext cx="702393" cy="702396"/>
              </a:xfrm>
              <a:custGeom>
                <a:avLst/>
                <a:gdLst>
                  <a:gd name="connsiteX0" fmla="*/ 764068 w 764067"/>
                  <a:gd name="connsiteY0" fmla="*/ 382034 h 764067"/>
                  <a:gd name="connsiteX1" fmla="*/ 382034 w 764067"/>
                  <a:gd name="connsiteY1" fmla="*/ 764067 h 764067"/>
                  <a:gd name="connsiteX2" fmla="*/ 0 w 764067"/>
                  <a:gd name="connsiteY2" fmla="*/ 382034 h 764067"/>
                  <a:gd name="connsiteX3" fmla="*/ 382034 w 764067"/>
                  <a:gd name="connsiteY3" fmla="*/ 0 h 764067"/>
                  <a:gd name="connsiteX4" fmla="*/ 764068 w 764067"/>
                  <a:gd name="connsiteY4" fmla="*/ 382034 h 76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067" h="764067">
                    <a:moveTo>
                      <a:pt x="764068" y="382034"/>
                    </a:moveTo>
                    <a:cubicBezTo>
                      <a:pt x="764068" y="593025"/>
                      <a:pt x="593025" y="764067"/>
                      <a:pt x="382034" y="764067"/>
                    </a:cubicBezTo>
                    <a:cubicBezTo>
                      <a:pt x="171043" y="764067"/>
                      <a:pt x="0" y="593025"/>
                      <a:pt x="0" y="382034"/>
                    </a:cubicBezTo>
                    <a:cubicBezTo>
                      <a:pt x="0" y="171042"/>
                      <a:pt x="171043" y="0"/>
                      <a:pt x="382034" y="0"/>
                    </a:cubicBezTo>
                    <a:cubicBezTo>
                      <a:pt x="593025" y="0"/>
                      <a:pt x="764068" y="171042"/>
                      <a:pt x="764068" y="382034"/>
                    </a:cubicBezTo>
                    <a:close/>
                  </a:path>
                </a:pathLst>
              </a:custGeom>
              <a:solidFill>
                <a:srgbClr val="D824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51B61AC-882F-E8DE-3A6E-1BD2BD6A5DF8}"/>
                  </a:ext>
                </a:extLst>
              </p:cNvPr>
              <p:cNvSpPr txBox="1"/>
              <p:nvPr/>
            </p:nvSpPr>
            <p:spPr>
              <a:xfrm>
                <a:off x="3374298" y="3094340"/>
                <a:ext cx="2827477" cy="3384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>
                    <a:sym typeface="Roboto Black"/>
                  </a:rPr>
                  <a:t>Google </a:t>
                </a:r>
                <a:r>
                  <a:rPr lang="en-US" dirty="0" err="1">
                    <a:sym typeface="Roboto Black"/>
                  </a:rPr>
                  <a:t>MyBusiness</a:t>
                </a:r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A04DD8F-9B50-8BE7-70BB-1E3CE8212E7D}"/>
                  </a:ext>
                </a:extLst>
              </p:cNvPr>
              <p:cNvSpPr/>
              <p:nvPr/>
            </p:nvSpPr>
            <p:spPr>
              <a:xfrm>
                <a:off x="4245457" y="2240583"/>
                <a:ext cx="791701" cy="791701"/>
              </a:xfrm>
              <a:prstGeom prst="ellipse">
                <a:avLst/>
              </a:prstGeom>
              <a:noFill/>
              <a:ln w="19050">
                <a:solidFill>
                  <a:srgbClr val="D8242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27" name="Graphic 26" descr="Bar chart outline">
              <a:extLst>
                <a:ext uri="{FF2B5EF4-FFF2-40B4-BE49-F238E27FC236}">
                  <a16:creationId xmlns:a16="http://schemas.microsoft.com/office/drawing/2014/main" id="{218CE050-6A9E-0CCA-E4D1-928BF14F2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29305" y="5188185"/>
              <a:ext cx="598135" cy="59813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2F5A454-BF80-9775-C3D4-C99262A5E56C}"/>
              </a:ext>
            </a:extLst>
          </p:cNvPr>
          <p:cNvGrpSpPr/>
          <p:nvPr/>
        </p:nvGrpSpPr>
        <p:grpSpPr>
          <a:xfrm>
            <a:off x="346446" y="4301668"/>
            <a:ext cx="2251154" cy="1430757"/>
            <a:chOff x="350470" y="1890602"/>
            <a:chExt cx="2251154" cy="143075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2D1959C-FEEA-76C1-FB70-24125DE9388A}"/>
                </a:ext>
              </a:extLst>
            </p:cNvPr>
            <p:cNvGrpSpPr/>
            <p:nvPr/>
          </p:nvGrpSpPr>
          <p:grpSpPr>
            <a:xfrm>
              <a:off x="350470" y="1890602"/>
              <a:ext cx="2251154" cy="1430757"/>
              <a:chOff x="1096827" y="2240583"/>
              <a:chExt cx="2251154" cy="1430757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4E041E6-7A86-5866-30B7-69F78932E61D}"/>
                  </a:ext>
                </a:extLst>
              </p:cNvPr>
              <p:cNvSpPr/>
              <p:nvPr/>
            </p:nvSpPr>
            <p:spPr>
              <a:xfrm rot="16997148">
                <a:off x="1873562" y="2285235"/>
                <a:ext cx="702393" cy="702396"/>
              </a:xfrm>
              <a:custGeom>
                <a:avLst/>
                <a:gdLst>
                  <a:gd name="connsiteX0" fmla="*/ 764068 w 764067"/>
                  <a:gd name="connsiteY0" fmla="*/ 382034 h 764067"/>
                  <a:gd name="connsiteX1" fmla="*/ 382034 w 764067"/>
                  <a:gd name="connsiteY1" fmla="*/ 764067 h 764067"/>
                  <a:gd name="connsiteX2" fmla="*/ 0 w 764067"/>
                  <a:gd name="connsiteY2" fmla="*/ 382034 h 764067"/>
                  <a:gd name="connsiteX3" fmla="*/ 382034 w 764067"/>
                  <a:gd name="connsiteY3" fmla="*/ 0 h 764067"/>
                  <a:gd name="connsiteX4" fmla="*/ 764068 w 764067"/>
                  <a:gd name="connsiteY4" fmla="*/ 382034 h 76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067" h="764067">
                    <a:moveTo>
                      <a:pt x="764068" y="382034"/>
                    </a:moveTo>
                    <a:cubicBezTo>
                      <a:pt x="764068" y="593025"/>
                      <a:pt x="593025" y="764067"/>
                      <a:pt x="382034" y="764067"/>
                    </a:cubicBezTo>
                    <a:cubicBezTo>
                      <a:pt x="171043" y="764067"/>
                      <a:pt x="0" y="593025"/>
                      <a:pt x="0" y="382034"/>
                    </a:cubicBezTo>
                    <a:cubicBezTo>
                      <a:pt x="0" y="171042"/>
                      <a:pt x="171043" y="0"/>
                      <a:pt x="382034" y="0"/>
                    </a:cubicBezTo>
                    <a:cubicBezTo>
                      <a:pt x="593025" y="0"/>
                      <a:pt x="764068" y="171042"/>
                      <a:pt x="764068" y="382034"/>
                    </a:cubicBezTo>
                    <a:close/>
                  </a:path>
                </a:pathLst>
              </a:custGeom>
              <a:solidFill>
                <a:srgbClr val="D824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38E1C6D-6CFE-50EE-CA24-241BA6AB121E}"/>
                  </a:ext>
                </a:extLst>
              </p:cNvPr>
              <p:cNvSpPr txBox="1"/>
              <p:nvPr/>
            </p:nvSpPr>
            <p:spPr>
              <a:xfrm>
                <a:off x="1096827" y="3086629"/>
                <a:ext cx="2251154" cy="584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dirty="0">
                    <a:sym typeface="Roboto Black"/>
                  </a:rPr>
                  <a:t>Well Thought Proposal</a:t>
                </a: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3535A8F-672F-CB2B-BE8E-93472783E8F9}"/>
                  </a:ext>
                </a:extLst>
              </p:cNvPr>
              <p:cNvSpPr/>
              <p:nvPr/>
            </p:nvSpPr>
            <p:spPr>
              <a:xfrm>
                <a:off x="1826554" y="2240583"/>
                <a:ext cx="791701" cy="791701"/>
              </a:xfrm>
              <a:prstGeom prst="ellipse">
                <a:avLst/>
              </a:prstGeom>
              <a:noFill/>
              <a:ln w="19050">
                <a:solidFill>
                  <a:srgbClr val="D8242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5FEAC2-4C99-3B87-2511-227B4DE93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249777" y="2045029"/>
              <a:ext cx="497976" cy="497976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A55BC36-3182-6813-099B-3E79960A344E}"/>
              </a:ext>
            </a:extLst>
          </p:cNvPr>
          <p:cNvGrpSpPr/>
          <p:nvPr/>
        </p:nvGrpSpPr>
        <p:grpSpPr>
          <a:xfrm>
            <a:off x="3067304" y="4301668"/>
            <a:ext cx="2251154" cy="1184536"/>
            <a:chOff x="350470" y="1890602"/>
            <a:chExt cx="2251154" cy="118453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A0A6D4C-BFD1-09A6-E1D6-44AE59951E94}"/>
                </a:ext>
              </a:extLst>
            </p:cNvPr>
            <p:cNvGrpSpPr/>
            <p:nvPr/>
          </p:nvGrpSpPr>
          <p:grpSpPr>
            <a:xfrm>
              <a:off x="350470" y="1890602"/>
              <a:ext cx="2251154" cy="1184536"/>
              <a:chOff x="1096827" y="2240583"/>
              <a:chExt cx="2251154" cy="118453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BFFCAE3-2610-78BE-E5E0-B1AAAE03E72C}"/>
                  </a:ext>
                </a:extLst>
              </p:cNvPr>
              <p:cNvSpPr/>
              <p:nvPr/>
            </p:nvSpPr>
            <p:spPr>
              <a:xfrm rot="16997148">
                <a:off x="1873562" y="2285235"/>
                <a:ext cx="702393" cy="702396"/>
              </a:xfrm>
              <a:custGeom>
                <a:avLst/>
                <a:gdLst>
                  <a:gd name="connsiteX0" fmla="*/ 764068 w 764067"/>
                  <a:gd name="connsiteY0" fmla="*/ 382034 h 764067"/>
                  <a:gd name="connsiteX1" fmla="*/ 382034 w 764067"/>
                  <a:gd name="connsiteY1" fmla="*/ 764067 h 764067"/>
                  <a:gd name="connsiteX2" fmla="*/ 0 w 764067"/>
                  <a:gd name="connsiteY2" fmla="*/ 382034 h 764067"/>
                  <a:gd name="connsiteX3" fmla="*/ 382034 w 764067"/>
                  <a:gd name="connsiteY3" fmla="*/ 0 h 764067"/>
                  <a:gd name="connsiteX4" fmla="*/ 764068 w 764067"/>
                  <a:gd name="connsiteY4" fmla="*/ 382034 h 76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067" h="764067">
                    <a:moveTo>
                      <a:pt x="764068" y="382034"/>
                    </a:moveTo>
                    <a:cubicBezTo>
                      <a:pt x="764068" y="593025"/>
                      <a:pt x="593025" y="764067"/>
                      <a:pt x="382034" y="764067"/>
                    </a:cubicBezTo>
                    <a:cubicBezTo>
                      <a:pt x="171043" y="764067"/>
                      <a:pt x="0" y="593025"/>
                      <a:pt x="0" y="382034"/>
                    </a:cubicBezTo>
                    <a:cubicBezTo>
                      <a:pt x="0" y="171042"/>
                      <a:pt x="171043" y="0"/>
                      <a:pt x="382034" y="0"/>
                    </a:cubicBezTo>
                    <a:cubicBezTo>
                      <a:pt x="593025" y="0"/>
                      <a:pt x="764068" y="171042"/>
                      <a:pt x="764068" y="382034"/>
                    </a:cubicBezTo>
                    <a:close/>
                  </a:path>
                </a:pathLst>
              </a:custGeom>
              <a:solidFill>
                <a:srgbClr val="D824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BAA60C9-4BEB-745B-23DE-BE6D8D1BFE71}"/>
                  </a:ext>
                </a:extLst>
              </p:cNvPr>
              <p:cNvSpPr txBox="1"/>
              <p:nvPr/>
            </p:nvSpPr>
            <p:spPr>
              <a:xfrm>
                <a:off x="1096827" y="3086629"/>
                <a:ext cx="2251154" cy="3384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dirty="0">
                    <a:sym typeface="Roboto Black"/>
                  </a:rPr>
                  <a:t>Blogs and Articles</a:t>
                </a:r>
                <a:endParaRPr lang="en-US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897A10E-1B3A-FEA9-EAB2-4D36D2F40C80}"/>
                  </a:ext>
                </a:extLst>
              </p:cNvPr>
              <p:cNvSpPr/>
              <p:nvPr/>
            </p:nvSpPr>
            <p:spPr>
              <a:xfrm>
                <a:off x="1826554" y="2240583"/>
                <a:ext cx="791701" cy="791701"/>
              </a:xfrm>
              <a:prstGeom prst="ellipse">
                <a:avLst/>
              </a:prstGeom>
              <a:noFill/>
              <a:ln w="19050">
                <a:solidFill>
                  <a:srgbClr val="D8242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3" name="Picture 52" descr="A white line drawing of a computer&#10;&#10;Description automatically generated">
              <a:extLst>
                <a:ext uri="{FF2B5EF4-FFF2-40B4-BE49-F238E27FC236}">
                  <a16:creationId xmlns:a16="http://schemas.microsoft.com/office/drawing/2014/main" id="{AC859E9A-D0A1-262C-D89C-55EAC567F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9777" y="2045029"/>
              <a:ext cx="497976" cy="497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2794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hand, finger, nail, thumb&#10;&#10;Description automatically generated" hidden="1">
            <a:extLst>
              <a:ext uri="{FF2B5EF4-FFF2-40B4-BE49-F238E27FC236}">
                <a16:creationId xmlns:a16="http://schemas.microsoft.com/office/drawing/2014/main" id="{5A8969C1-D5B7-1692-79BB-1EDF6C1C24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717" y="-984695"/>
            <a:ext cx="5317283" cy="7975421"/>
          </a:xfrm>
          <a:prstGeom prst="rect">
            <a:avLst/>
          </a:prstGeom>
        </p:spPr>
      </p:pic>
      <p:grpSp>
        <p:nvGrpSpPr>
          <p:cNvPr id="16" name="Group 15" hidden="1">
            <a:extLst>
              <a:ext uri="{FF2B5EF4-FFF2-40B4-BE49-F238E27FC236}">
                <a16:creationId xmlns:a16="http://schemas.microsoft.com/office/drawing/2014/main" id="{63AED521-BBDE-890E-13B2-FCF547EB6A48}"/>
              </a:ext>
            </a:extLst>
          </p:cNvPr>
          <p:cNvGrpSpPr/>
          <p:nvPr/>
        </p:nvGrpSpPr>
        <p:grpSpPr>
          <a:xfrm>
            <a:off x="1684629" y="4241116"/>
            <a:ext cx="2305024" cy="1185906"/>
            <a:chOff x="7001219" y="4847555"/>
            <a:chExt cx="2749410" cy="141453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C669D88-EDEF-6613-B994-D72B8DED3789}"/>
                </a:ext>
              </a:extLst>
            </p:cNvPr>
            <p:cNvSpPr/>
            <p:nvPr/>
          </p:nvSpPr>
          <p:spPr>
            <a:xfrm>
              <a:off x="7001219" y="4847555"/>
              <a:ext cx="2749410" cy="14145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 spc="100">
                <a:solidFill>
                  <a:srgbClr val="B30B00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3BBF0C-BE3E-FBA9-6474-924ED42CD673}"/>
                </a:ext>
              </a:extLst>
            </p:cNvPr>
            <p:cNvSpPr txBox="1"/>
            <p:nvPr/>
          </p:nvSpPr>
          <p:spPr>
            <a:xfrm>
              <a:off x="7103163" y="5024192"/>
              <a:ext cx="2545518" cy="403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B30B00"/>
                  </a:solidFill>
                  <a:latin typeface="Poppins SemiBold" panose="00000700000000000000" pitchFamily="2" charset="0"/>
                  <a:ea typeface="Open Sans" pitchFamily="2" charset="0"/>
                  <a:cs typeface="Poppins SemiBold" panose="00000700000000000000" pitchFamily="2" charset="0"/>
                </a:rPr>
                <a:t>Mayur Bhat</a:t>
              </a:r>
              <a:endParaRPr lang="en-ID" sz="1600">
                <a:solidFill>
                  <a:srgbClr val="B30B00"/>
                </a:solidFill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BC1633-D4FD-0E6F-B06E-C50A894EE2B3}"/>
                </a:ext>
              </a:extLst>
            </p:cNvPr>
            <p:cNvSpPr txBox="1"/>
            <p:nvPr/>
          </p:nvSpPr>
          <p:spPr>
            <a:xfrm>
              <a:off x="7156382" y="5228130"/>
              <a:ext cx="2439078" cy="39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 - Founder</a:t>
              </a:r>
              <a:endParaRPr lang="en-ID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F4AC91D-F074-5611-E394-1FBCEEB13809}"/>
              </a:ext>
            </a:extLst>
          </p:cNvPr>
          <p:cNvGrpSpPr/>
          <p:nvPr/>
        </p:nvGrpSpPr>
        <p:grpSpPr>
          <a:xfrm>
            <a:off x="707737" y="522138"/>
            <a:ext cx="3651053" cy="1096260"/>
            <a:chOff x="763487" y="639877"/>
            <a:chExt cx="3651053" cy="10962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B23DD0-53CD-4EC4-11F8-475E538C7144}"/>
                </a:ext>
              </a:extLst>
            </p:cNvPr>
            <p:cNvSpPr/>
            <p:nvPr/>
          </p:nvSpPr>
          <p:spPr>
            <a:xfrm>
              <a:off x="763487" y="1080752"/>
              <a:ext cx="3651053" cy="528723"/>
            </a:xfrm>
            <a:prstGeom prst="rect">
              <a:avLst/>
            </a:prstGeom>
            <a:solidFill>
              <a:srgbClr val="AB1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/>
            </a:p>
          </p:txBody>
        </p:sp>
        <p:sp>
          <p:nvSpPr>
            <p:cNvPr id="5" name="Shape 121">
              <a:extLst>
                <a:ext uri="{FF2B5EF4-FFF2-40B4-BE49-F238E27FC236}">
                  <a16:creationId xmlns:a16="http://schemas.microsoft.com/office/drawing/2014/main" id="{DF33EF3C-05D4-F634-E848-D71BF0D5156C}"/>
                </a:ext>
              </a:extLst>
            </p:cNvPr>
            <p:cNvSpPr/>
            <p:nvPr/>
          </p:nvSpPr>
          <p:spPr>
            <a:xfrm>
              <a:off x="764355" y="639877"/>
              <a:ext cx="3454470" cy="10962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ma14="http://schemas.microsoft.com/office/mac/drawingml/2011/main" val="1"/>
              </a:ext>
            </a:extLst>
          </p:spPr>
          <p:txBody>
            <a:bodyPr wrap="none" lIns="25399" tIns="25399" rIns="25399" bIns="25399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2724">
                <a:lnSpc>
                  <a:spcPct val="70000"/>
                </a:lnSpc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Macro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412724" hangingPunct="0">
                <a:lnSpc>
                  <a:spcPct val="70000"/>
                </a:lnSpc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Roboto Black"/>
                </a:rPr>
                <a:t>Outcomes</a:t>
              </a:r>
              <a:endParaRPr lang="en-US" sz="4800" kern="0" cap="all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chess board with a queen and pawns&#10;&#10;Description automatically generated">
            <a:extLst>
              <a:ext uri="{FF2B5EF4-FFF2-40B4-BE49-F238E27FC236}">
                <a16:creationId xmlns:a16="http://schemas.microsoft.com/office/drawing/2014/main" id="{64F54DFC-8E23-1562-41A1-03B0907D71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87" y="0"/>
            <a:ext cx="5700713" cy="68580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5175B66-5BEA-548B-538E-D5F4EA57E934}"/>
              </a:ext>
            </a:extLst>
          </p:cNvPr>
          <p:cNvGrpSpPr/>
          <p:nvPr/>
        </p:nvGrpSpPr>
        <p:grpSpPr>
          <a:xfrm>
            <a:off x="496178" y="2815562"/>
            <a:ext cx="1940479" cy="1513431"/>
            <a:chOff x="3688289" y="2240583"/>
            <a:chExt cx="1940479" cy="151343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8F267C-5926-CA53-D1B0-7DE1A8F62830}"/>
                </a:ext>
              </a:extLst>
            </p:cNvPr>
            <p:cNvSpPr/>
            <p:nvPr/>
          </p:nvSpPr>
          <p:spPr>
            <a:xfrm rot="16997148">
              <a:off x="4285606" y="2285235"/>
              <a:ext cx="702393" cy="702396"/>
            </a:xfrm>
            <a:custGeom>
              <a:avLst/>
              <a:gdLst>
                <a:gd name="connsiteX0" fmla="*/ 764068 w 764067"/>
                <a:gd name="connsiteY0" fmla="*/ 382034 h 764067"/>
                <a:gd name="connsiteX1" fmla="*/ 382034 w 764067"/>
                <a:gd name="connsiteY1" fmla="*/ 764067 h 764067"/>
                <a:gd name="connsiteX2" fmla="*/ 0 w 764067"/>
                <a:gd name="connsiteY2" fmla="*/ 382034 h 764067"/>
                <a:gd name="connsiteX3" fmla="*/ 382034 w 764067"/>
                <a:gd name="connsiteY3" fmla="*/ 0 h 764067"/>
                <a:gd name="connsiteX4" fmla="*/ 764068 w 764067"/>
                <a:gd name="connsiteY4" fmla="*/ 382034 h 7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067" h="764067">
                  <a:moveTo>
                    <a:pt x="764068" y="382034"/>
                  </a:moveTo>
                  <a:cubicBezTo>
                    <a:pt x="764068" y="593025"/>
                    <a:pt x="593025" y="764067"/>
                    <a:pt x="382034" y="764067"/>
                  </a:cubicBezTo>
                  <a:cubicBezTo>
                    <a:pt x="171043" y="764067"/>
                    <a:pt x="0" y="593025"/>
                    <a:pt x="0" y="382034"/>
                  </a:cubicBezTo>
                  <a:cubicBezTo>
                    <a:pt x="0" y="171042"/>
                    <a:pt x="171043" y="0"/>
                    <a:pt x="382034" y="0"/>
                  </a:cubicBezTo>
                  <a:cubicBezTo>
                    <a:pt x="593025" y="0"/>
                    <a:pt x="764068" y="171042"/>
                    <a:pt x="764068" y="382034"/>
                  </a:cubicBezTo>
                  <a:close/>
                </a:path>
              </a:pathLst>
            </a:custGeom>
            <a:solidFill>
              <a:srgbClr val="D824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2EA2276-3DED-E725-5458-BCA0E619CC57}"/>
                </a:ext>
              </a:extLst>
            </p:cNvPr>
            <p:cNvSpPr txBox="1"/>
            <p:nvPr/>
          </p:nvSpPr>
          <p:spPr>
            <a:xfrm>
              <a:off x="3688289" y="3169303"/>
              <a:ext cx="1940479" cy="584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>
                  <a:sym typeface="Roboto Black"/>
                </a:rPr>
                <a:t>Brand </a:t>
              </a:r>
            </a:p>
            <a:p>
              <a:r>
                <a:rPr lang="en-US" dirty="0">
                  <a:sym typeface="Roboto Black"/>
                </a:rPr>
                <a:t>Awareness</a:t>
              </a:r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3E378BF-A0AC-33C4-B342-DB2E79BF592A}"/>
                </a:ext>
              </a:extLst>
            </p:cNvPr>
            <p:cNvSpPr/>
            <p:nvPr/>
          </p:nvSpPr>
          <p:spPr>
            <a:xfrm>
              <a:off x="4245457" y="2240583"/>
              <a:ext cx="791701" cy="791701"/>
            </a:xfrm>
            <a:prstGeom prst="ellipse">
              <a:avLst/>
            </a:prstGeom>
            <a:noFill/>
            <a:ln w="19050">
              <a:solidFill>
                <a:srgbClr val="D824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5AD7C41-2CFC-6E10-01CA-7E7FD5DB7AAF}"/>
              </a:ext>
            </a:extLst>
          </p:cNvPr>
          <p:cNvGrpSpPr/>
          <p:nvPr/>
        </p:nvGrpSpPr>
        <p:grpSpPr>
          <a:xfrm>
            <a:off x="3523302" y="2815562"/>
            <a:ext cx="1940479" cy="1462875"/>
            <a:chOff x="3666562" y="2240583"/>
            <a:chExt cx="1940479" cy="1462875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846F40A-180B-6547-E131-7B16379F6C3B}"/>
                </a:ext>
              </a:extLst>
            </p:cNvPr>
            <p:cNvSpPr/>
            <p:nvPr/>
          </p:nvSpPr>
          <p:spPr>
            <a:xfrm rot="16997148">
              <a:off x="4285606" y="2285235"/>
              <a:ext cx="702393" cy="702396"/>
            </a:xfrm>
            <a:custGeom>
              <a:avLst/>
              <a:gdLst>
                <a:gd name="connsiteX0" fmla="*/ 764068 w 764067"/>
                <a:gd name="connsiteY0" fmla="*/ 382034 h 764067"/>
                <a:gd name="connsiteX1" fmla="*/ 382034 w 764067"/>
                <a:gd name="connsiteY1" fmla="*/ 764067 h 764067"/>
                <a:gd name="connsiteX2" fmla="*/ 0 w 764067"/>
                <a:gd name="connsiteY2" fmla="*/ 382034 h 764067"/>
                <a:gd name="connsiteX3" fmla="*/ 382034 w 764067"/>
                <a:gd name="connsiteY3" fmla="*/ 0 h 764067"/>
                <a:gd name="connsiteX4" fmla="*/ 764068 w 764067"/>
                <a:gd name="connsiteY4" fmla="*/ 382034 h 7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067" h="764067">
                  <a:moveTo>
                    <a:pt x="764068" y="382034"/>
                  </a:moveTo>
                  <a:cubicBezTo>
                    <a:pt x="764068" y="593025"/>
                    <a:pt x="593025" y="764067"/>
                    <a:pt x="382034" y="764067"/>
                  </a:cubicBezTo>
                  <a:cubicBezTo>
                    <a:pt x="171043" y="764067"/>
                    <a:pt x="0" y="593025"/>
                    <a:pt x="0" y="382034"/>
                  </a:cubicBezTo>
                  <a:cubicBezTo>
                    <a:pt x="0" y="171042"/>
                    <a:pt x="171043" y="0"/>
                    <a:pt x="382034" y="0"/>
                  </a:cubicBezTo>
                  <a:cubicBezTo>
                    <a:pt x="593025" y="0"/>
                    <a:pt x="764068" y="171042"/>
                    <a:pt x="764068" y="382034"/>
                  </a:cubicBezTo>
                  <a:close/>
                </a:path>
              </a:pathLst>
            </a:custGeom>
            <a:solidFill>
              <a:srgbClr val="D824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209183C-3F2A-7504-90D0-AFCCE9BE3AF0}"/>
                </a:ext>
              </a:extLst>
            </p:cNvPr>
            <p:cNvSpPr txBox="1"/>
            <p:nvPr/>
          </p:nvSpPr>
          <p:spPr>
            <a:xfrm>
              <a:off x="3666562" y="3118747"/>
              <a:ext cx="1940479" cy="584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45688" rIns="91401" bIns="45688" anchor="t" anchorCtr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Website</a:t>
              </a:r>
              <a:br>
                <a:rPr lang="en-US" dirty="0"/>
              </a:br>
              <a:r>
                <a:rPr lang="en-US" dirty="0"/>
                <a:t>Visits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6F85EBB-C998-440A-B3ED-8175D97017D2}"/>
                </a:ext>
              </a:extLst>
            </p:cNvPr>
            <p:cNvSpPr/>
            <p:nvPr/>
          </p:nvSpPr>
          <p:spPr>
            <a:xfrm>
              <a:off x="4245457" y="2240583"/>
              <a:ext cx="791701" cy="791701"/>
            </a:xfrm>
            <a:prstGeom prst="ellipse">
              <a:avLst/>
            </a:prstGeom>
            <a:noFill/>
            <a:ln w="19050">
              <a:solidFill>
                <a:srgbClr val="D824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5" name="Picture 74" descr="A white line art of a megaphone&#10;&#10;Description automatically generated">
            <a:extLst>
              <a:ext uri="{FF2B5EF4-FFF2-40B4-BE49-F238E27FC236}">
                <a16:creationId xmlns:a16="http://schemas.microsoft.com/office/drawing/2014/main" id="{E80ACCC3-40AA-7200-0B04-9E67670933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330" y="2966481"/>
            <a:ext cx="498176" cy="498176"/>
          </a:xfrm>
          <a:prstGeom prst="rect">
            <a:avLst/>
          </a:prstGeom>
        </p:spPr>
      </p:pic>
      <p:pic>
        <p:nvPicPr>
          <p:cNvPr id="77" name="Picture 76" descr="A white line drawing of a web page with a globe and people connected&#10;&#10;Description automatically generated">
            <a:extLst>
              <a:ext uri="{FF2B5EF4-FFF2-40B4-BE49-F238E27FC236}">
                <a16:creationId xmlns:a16="http://schemas.microsoft.com/office/drawing/2014/main" id="{7DC40AF5-14B6-3AA9-D452-E71DA9D73D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568" y="2935356"/>
            <a:ext cx="529301" cy="5293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8503446-3DF7-357A-6BC4-6324A497E4CA}"/>
              </a:ext>
            </a:extLst>
          </p:cNvPr>
          <p:cNvGrpSpPr/>
          <p:nvPr/>
        </p:nvGrpSpPr>
        <p:grpSpPr>
          <a:xfrm>
            <a:off x="474451" y="4755392"/>
            <a:ext cx="1940479" cy="1462875"/>
            <a:chOff x="474451" y="4037522"/>
            <a:chExt cx="1940479" cy="146287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A9C4B26-D6CA-2033-6B70-3BEB01907893}"/>
                </a:ext>
              </a:extLst>
            </p:cNvPr>
            <p:cNvGrpSpPr/>
            <p:nvPr/>
          </p:nvGrpSpPr>
          <p:grpSpPr>
            <a:xfrm>
              <a:off x="474451" y="4037522"/>
              <a:ext cx="1940479" cy="1462875"/>
              <a:chOff x="3666562" y="2240583"/>
              <a:chExt cx="1940479" cy="1462875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07566B9-BDAB-0FD2-D0C9-2910644E9CAB}"/>
                  </a:ext>
                </a:extLst>
              </p:cNvPr>
              <p:cNvSpPr/>
              <p:nvPr/>
            </p:nvSpPr>
            <p:spPr>
              <a:xfrm rot="16997148">
                <a:off x="4285606" y="2285235"/>
                <a:ext cx="702393" cy="702396"/>
              </a:xfrm>
              <a:custGeom>
                <a:avLst/>
                <a:gdLst>
                  <a:gd name="connsiteX0" fmla="*/ 764068 w 764067"/>
                  <a:gd name="connsiteY0" fmla="*/ 382034 h 764067"/>
                  <a:gd name="connsiteX1" fmla="*/ 382034 w 764067"/>
                  <a:gd name="connsiteY1" fmla="*/ 764067 h 764067"/>
                  <a:gd name="connsiteX2" fmla="*/ 0 w 764067"/>
                  <a:gd name="connsiteY2" fmla="*/ 382034 h 764067"/>
                  <a:gd name="connsiteX3" fmla="*/ 382034 w 764067"/>
                  <a:gd name="connsiteY3" fmla="*/ 0 h 764067"/>
                  <a:gd name="connsiteX4" fmla="*/ 764068 w 764067"/>
                  <a:gd name="connsiteY4" fmla="*/ 382034 h 76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067" h="764067">
                    <a:moveTo>
                      <a:pt x="764068" y="382034"/>
                    </a:moveTo>
                    <a:cubicBezTo>
                      <a:pt x="764068" y="593025"/>
                      <a:pt x="593025" y="764067"/>
                      <a:pt x="382034" y="764067"/>
                    </a:cubicBezTo>
                    <a:cubicBezTo>
                      <a:pt x="171043" y="764067"/>
                      <a:pt x="0" y="593025"/>
                      <a:pt x="0" y="382034"/>
                    </a:cubicBezTo>
                    <a:cubicBezTo>
                      <a:pt x="0" y="171042"/>
                      <a:pt x="171043" y="0"/>
                      <a:pt x="382034" y="0"/>
                    </a:cubicBezTo>
                    <a:cubicBezTo>
                      <a:pt x="593025" y="0"/>
                      <a:pt x="764068" y="171042"/>
                      <a:pt x="764068" y="382034"/>
                    </a:cubicBezTo>
                    <a:close/>
                  </a:path>
                </a:pathLst>
              </a:custGeom>
              <a:solidFill>
                <a:srgbClr val="D824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7EC5157-42A0-5E14-4C5A-570B8E78D1FA}"/>
                  </a:ext>
                </a:extLst>
              </p:cNvPr>
              <p:cNvSpPr txBox="1"/>
              <p:nvPr/>
            </p:nvSpPr>
            <p:spPr>
              <a:xfrm>
                <a:off x="3666562" y="3118747"/>
                <a:ext cx="1940479" cy="584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/>
                  <a:t>Increased </a:t>
                </a:r>
              </a:p>
              <a:p>
                <a:r>
                  <a:rPr lang="en-US" dirty="0"/>
                  <a:t>Leads</a:t>
                </a: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4D09FAED-7FF8-FDD2-54ED-EBF667DB1901}"/>
                  </a:ext>
                </a:extLst>
              </p:cNvPr>
              <p:cNvSpPr/>
              <p:nvPr/>
            </p:nvSpPr>
            <p:spPr>
              <a:xfrm>
                <a:off x="4245457" y="2240583"/>
                <a:ext cx="791701" cy="791701"/>
              </a:xfrm>
              <a:prstGeom prst="ellipse">
                <a:avLst/>
              </a:prstGeom>
              <a:noFill/>
              <a:ln w="19050">
                <a:solidFill>
                  <a:srgbClr val="D8242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1" name="Picture 80" descr="A white line drawing of people and a dollar coin&#10;&#10;Description automatically generated">
              <a:extLst>
                <a:ext uri="{FF2B5EF4-FFF2-40B4-BE49-F238E27FC236}">
                  <a16:creationId xmlns:a16="http://schemas.microsoft.com/office/drawing/2014/main" id="{C7ED7ECD-FD8C-8F31-1FBB-3D7064B63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8652" y="4181131"/>
              <a:ext cx="589214" cy="58921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A69532-8B71-11F4-F677-858F9936244A}"/>
              </a:ext>
            </a:extLst>
          </p:cNvPr>
          <p:cNvGrpSpPr/>
          <p:nvPr/>
        </p:nvGrpSpPr>
        <p:grpSpPr>
          <a:xfrm>
            <a:off x="3523301" y="4755392"/>
            <a:ext cx="1940479" cy="1462875"/>
            <a:chOff x="474451" y="5790209"/>
            <a:chExt cx="1940479" cy="1462875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245AAA-A103-8F24-A3AD-F799C1208B56}"/>
                </a:ext>
              </a:extLst>
            </p:cNvPr>
            <p:cNvGrpSpPr/>
            <p:nvPr/>
          </p:nvGrpSpPr>
          <p:grpSpPr>
            <a:xfrm>
              <a:off x="474451" y="5790209"/>
              <a:ext cx="1940479" cy="1462875"/>
              <a:chOff x="3666562" y="2412033"/>
              <a:chExt cx="1940479" cy="146287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2BA4C83-1A10-25F3-8F12-CA80B87E76E5}"/>
                  </a:ext>
                </a:extLst>
              </p:cNvPr>
              <p:cNvSpPr/>
              <p:nvPr/>
            </p:nvSpPr>
            <p:spPr>
              <a:xfrm rot="16997148">
                <a:off x="4285606" y="2456685"/>
                <a:ext cx="702393" cy="702396"/>
              </a:xfrm>
              <a:custGeom>
                <a:avLst/>
                <a:gdLst>
                  <a:gd name="connsiteX0" fmla="*/ 764068 w 764067"/>
                  <a:gd name="connsiteY0" fmla="*/ 382034 h 764067"/>
                  <a:gd name="connsiteX1" fmla="*/ 382034 w 764067"/>
                  <a:gd name="connsiteY1" fmla="*/ 764067 h 764067"/>
                  <a:gd name="connsiteX2" fmla="*/ 0 w 764067"/>
                  <a:gd name="connsiteY2" fmla="*/ 382034 h 764067"/>
                  <a:gd name="connsiteX3" fmla="*/ 382034 w 764067"/>
                  <a:gd name="connsiteY3" fmla="*/ 0 h 764067"/>
                  <a:gd name="connsiteX4" fmla="*/ 764068 w 764067"/>
                  <a:gd name="connsiteY4" fmla="*/ 382034 h 76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067" h="764067">
                    <a:moveTo>
                      <a:pt x="764068" y="382034"/>
                    </a:moveTo>
                    <a:cubicBezTo>
                      <a:pt x="764068" y="593025"/>
                      <a:pt x="593025" y="764067"/>
                      <a:pt x="382034" y="764067"/>
                    </a:cubicBezTo>
                    <a:cubicBezTo>
                      <a:pt x="171043" y="764067"/>
                      <a:pt x="0" y="593025"/>
                      <a:pt x="0" y="382034"/>
                    </a:cubicBezTo>
                    <a:cubicBezTo>
                      <a:pt x="0" y="171042"/>
                      <a:pt x="171043" y="0"/>
                      <a:pt x="382034" y="0"/>
                    </a:cubicBezTo>
                    <a:cubicBezTo>
                      <a:pt x="593025" y="0"/>
                      <a:pt x="764068" y="171042"/>
                      <a:pt x="764068" y="382034"/>
                    </a:cubicBezTo>
                    <a:close/>
                  </a:path>
                </a:pathLst>
              </a:custGeom>
              <a:solidFill>
                <a:srgbClr val="D824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87F6232-EAA3-1B66-49B4-A9792388D814}"/>
                  </a:ext>
                </a:extLst>
              </p:cNvPr>
              <p:cNvSpPr txBox="1"/>
              <p:nvPr/>
            </p:nvSpPr>
            <p:spPr>
              <a:xfrm>
                <a:off x="3666562" y="3290197"/>
                <a:ext cx="1940479" cy="584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45688" rIns="91401" bIns="45688" anchor="t" anchorCtr="0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/>
                  <a:t>Improved </a:t>
                </a:r>
              </a:p>
              <a:p>
                <a:r>
                  <a:rPr lang="en-US" dirty="0"/>
                  <a:t>Sales</a:t>
                </a: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FDFD862-6939-8370-79BE-F1762AEF82EE}"/>
                  </a:ext>
                </a:extLst>
              </p:cNvPr>
              <p:cNvSpPr/>
              <p:nvPr/>
            </p:nvSpPr>
            <p:spPr>
              <a:xfrm>
                <a:off x="4245457" y="2412033"/>
                <a:ext cx="791701" cy="791701"/>
              </a:xfrm>
              <a:prstGeom prst="ellipse">
                <a:avLst/>
              </a:prstGeom>
              <a:noFill/>
              <a:ln w="19050">
                <a:solidFill>
                  <a:srgbClr val="D8242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5" name="Picture 84" descr="A white line drawing of a graph&#10;&#10;Description automatically generated">
              <a:extLst>
                <a:ext uri="{FF2B5EF4-FFF2-40B4-BE49-F238E27FC236}">
                  <a16:creationId xmlns:a16="http://schemas.microsoft.com/office/drawing/2014/main" id="{85DB8FB3-E561-7098-52DE-04FB16980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7763" y="5926360"/>
              <a:ext cx="526570" cy="526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0771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hand, finger, nail, thumb&#10;&#10;Description automatically generated" hidden="1">
            <a:extLst>
              <a:ext uri="{FF2B5EF4-FFF2-40B4-BE49-F238E27FC236}">
                <a16:creationId xmlns:a16="http://schemas.microsoft.com/office/drawing/2014/main" id="{5A8969C1-D5B7-1692-79BB-1EDF6C1C24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717" y="-984695"/>
            <a:ext cx="5317283" cy="7975421"/>
          </a:xfrm>
          <a:prstGeom prst="rect">
            <a:avLst/>
          </a:prstGeom>
        </p:spPr>
      </p:pic>
      <p:grpSp>
        <p:nvGrpSpPr>
          <p:cNvPr id="16" name="Group 15" hidden="1">
            <a:extLst>
              <a:ext uri="{FF2B5EF4-FFF2-40B4-BE49-F238E27FC236}">
                <a16:creationId xmlns:a16="http://schemas.microsoft.com/office/drawing/2014/main" id="{63AED521-BBDE-890E-13B2-FCF547EB6A48}"/>
              </a:ext>
            </a:extLst>
          </p:cNvPr>
          <p:cNvGrpSpPr/>
          <p:nvPr/>
        </p:nvGrpSpPr>
        <p:grpSpPr>
          <a:xfrm>
            <a:off x="1684629" y="4241116"/>
            <a:ext cx="2305024" cy="1185906"/>
            <a:chOff x="7001219" y="4847555"/>
            <a:chExt cx="2749410" cy="141453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C669D88-EDEF-6613-B994-D72B8DED3789}"/>
                </a:ext>
              </a:extLst>
            </p:cNvPr>
            <p:cNvSpPr/>
            <p:nvPr/>
          </p:nvSpPr>
          <p:spPr>
            <a:xfrm>
              <a:off x="7001219" y="4847555"/>
              <a:ext cx="2749410" cy="14145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 spc="100">
                <a:solidFill>
                  <a:srgbClr val="B30B00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3BBF0C-BE3E-FBA9-6474-924ED42CD673}"/>
                </a:ext>
              </a:extLst>
            </p:cNvPr>
            <p:cNvSpPr txBox="1"/>
            <p:nvPr/>
          </p:nvSpPr>
          <p:spPr>
            <a:xfrm>
              <a:off x="7103163" y="5024192"/>
              <a:ext cx="2545518" cy="403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B30B00"/>
                  </a:solidFill>
                  <a:latin typeface="Poppins SemiBold" panose="00000700000000000000" pitchFamily="2" charset="0"/>
                  <a:ea typeface="Open Sans" pitchFamily="2" charset="0"/>
                  <a:cs typeface="Poppins SemiBold" panose="00000700000000000000" pitchFamily="2" charset="0"/>
                </a:rPr>
                <a:t>Mayur Bhat</a:t>
              </a:r>
              <a:endParaRPr lang="en-ID" sz="1600">
                <a:solidFill>
                  <a:srgbClr val="B30B00"/>
                </a:solidFill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BC1633-D4FD-0E6F-B06E-C50A894EE2B3}"/>
                </a:ext>
              </a:extLst>
            </p:cNvPr>
            <p:cNvSpPr txBox="1"/>
            <p:nvPr/>
          </p:nvSpPr>
          <p:spPr>
            <a:xfrm>
              <a:off x="7156382" y="5228130"/>
              <a:ext cx="2439078" cy="39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 - Founder</a:t>
              </a:r>
              <a:endParaRPr lang="en-ID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Top 10 best selling cars in India (October 2023)">
            <a:extLst>
              <a:ext uri="{FF2B5EF4-FFF2-40B4-BE49-F238E27FC236}">
                <a16:creationId xmlns:a16="http://schemas.microsoft.com/office/drawing/2014/main" id="{11EB5CAF-6F9E-D42D-CA63-6FAD29A08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78" y="3591518"/>
            <a:ext cx="4623186" cy="30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op 10 best selling cars in India (October 2023)">
            <a:extLst>
              <a:ext uri="{FF2B5EF4-FFF2-40B4-BE49-F238E27FC236}">
                <a16:creationId xmlns:a16="http://schemas.microsoft.com/office/drawing/2014/main" id="{586E9E1A-3F68-485B-8058-BD72C4A1D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78" y="188360"/>
            <a:ext cx="4623186" cy="30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A1650C-4FE1-462F-2F60-6E326D4622CC}"/>
              </a:ext>
            </a:extLst>
          </p:cNvPr>
          <p:cNvSpPr txBox="1"/>
          <p:nvPr/>
        </p:nvSpPr>
        <p:spPr>
          <a:xfrm>
            <a:off x="6202432" y="1824085"/>
            <a:ext cx="4728582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IN" dirty="0"/>
              <a:t>Maruti Suzuki </a:t>
            </a:r>
            <a:r>
              <a:rPr lang="en-IN" dirty="0" err="1"/>
              <a:t>Baleno</a:t>
            </a:r>
            <a:r>
              <a:rPr lang="en-IN" dirty="0"/>
              <a:t> : </a:t>
            </a: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Rs6.61 - Rs9.88 lakh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776D1-6CD7-7569-1BC4-F4552046E3F0}"/>
              </a:ext>
            </a:extLst>
          </p:cNvPr>
          <p:cNvSpPr txBox="1"/>
          <p:nvPr/>
        </p:nvSpPr>
        <p:spPr>
          <a:xfrm>
            <a:off x="6202432" y="5088532"/>
            <a:ext cx="4728582" cy="33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IN" dirty="0"/>
              <a:t>Tata Nexon: </a:t>
            </a: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Rs8.10- Rs15.50 lakh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8300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hand, finger, nail, thumb&#10;&#10;Description automatically generated" hidden="1">
            <a:extLst>
              <a:ext uri="{FF2B5EF4-FFF2-40B4-BE49-F238E27FC236}">
                <a16:creationId xmlns:a16="http://schemas.microsoft.com/office/drawing/2014/main" id="{5A8969C1-D5B7-1692-79BB-1EDF6C1C24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717" y="-984695"/>
            <a:ext cx="5317283" cy="7975421"/>
          </a:xfrm>
          <a:prstGeom prst="rect">
            <a:avLst/>
          </a:prstGeom>
        </p:spPr>
      </p:pic>
      <p:grpSp>
        <p:nvGrpSpPr>
          <p:cNvPr id="16" name="Group 15" hidden="1">
            <a:extLst>
              <a:ext uri="{FF2B5EF4-FFF2-40B4-BE49-F238E27FC236}">
                <a16:creationId xmlns:a16="http://schemas.microsoft.com/office/drawing/2014/main" id="{63AED521-BBDE-890E-13B2-FCF547EB6A48}"/>
              </a:ext>
            </a:extLst>
          </p:cNvPr>
          <p:cNvGrpSpPr/>
          <p:nvPr/>
        </p:nvGrpSpPr>
        <p:grpSpPr>
          <a:xfrm>
            <a:off x="1684629" y="4241116"/>
            <a:ext cx="2305024" cy="1185906"/>
            <a:chOff x="7001219" y="4847555"/>
            <a:chExt cx="2749410" cy="141453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C669D88-EDEF-6613-B994-D72B8DED3789}"/>
                </a:ext>
              </a:extLst>
            </p:cNvPr>
            <p:cNvSpPr/>
            <p:nvPr/>
          </p:nvSpPr>
          <p:spPr>
            <a:xfrm>
              <a:off x="7001219" y="4847555"/>
              <a:ext cx="2749410" cy="14145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 spc="100">
                <a:solidFill>
                  <a:srgbClr val="B30B00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3BBF0C-BE3E-FBA9-6474-924ED42CD673}"/>
                </a:ext>
              </a:extLst>
            </p:cNvPr>
            <p:cNvSpPr txBox="1"/>
            <p:nvPr/>
          </p:nvSpPr>
          <p:spPr>
            <a:xfrm>
              <a:off x="7103163" y="5024192"/>
              <a:ext cx="2545518" cy="403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B30B00"/>
                  </a:solidFill>
                  <a:latin typeface="Poppins SemiBold" panose="00000700000000000000" pitchFamily="2" charset="0"/>
                  <a:ea typeface="Open Sans" pitchFamily="2" charset="0"/>
                  <a:cs typeface="Poppins SemiBold" panose="00000700000000000000" pitchFamily="2" charset="0"/>
                </a:rPr>
                <a:t>Mayur Bhat</a:t>
              </a:r>
              <a:endParaRPr lang="en-ID" sz="1600">
                <a:solidFill>
                  <a:srgbClr val="B30B00"/>
                </a:solidFill>
                <a:latin typeface="Poppins SemiBold" panose="00000700000000000000" pitchFamily="2" charset="0"/>
                <a:ea typeface="Open Sans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BC1633-D4FD-0E6F-B06E-C50A894EE2B3}"/>
                </a:ext>
              </a:extLst>
            </p:cNvPr>
            <p:cNvSpPr txBox="1"/>
            <p:nvPr/>
          </p:nvSpPr>
          <p:spPr>
            <a:xfrm>
              <a:off x="7156382" y="5228130"/>
              <a:ext cx="2439078" cy="39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 - Founder</a:t>
              </a:r>
              <a:endParaRPr lang="en-ID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erson with a futuristic look&#10;&#10;Description automatically generated with medium confidence">
            <a:extLst>
              <a:ext uri="{FF2B5EF4-FFF2-40B4-BE49-F238E27FC236}">
                <a16:creationId xmlns:a16="http://schemas.microsoft.com/office/drawing/2014/main" id="{83F724C1-1E33-6A2E-B740-9C87B6B1B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6341" y="-140275"/>
            <a:ext cx="9552167" cy="704472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7AD48E-BFC6-100A-D2D3-C16B3C749E07}"/>
              </a:ext>
            </a:extLst>
          </p:cNvPr>
          <p:cNvGrpSpPr/>
          <p:nvPr/>
        </p:nvGrpSpPr>
        <p:grpSpPr>
          <a:xfrm>
            <a:off x="314493" y="3023028"/>
            <a:ext cx="3239833" cy="3744613"/>
            <a:chOff x="764524" y="2368809"/>
            <a:chExt cx="3239833" cy="37446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614214-3B75-E445-E35E-48EDE3E97100}"/>
                </a:ext>
              </a:extLst>
            </p:cNvPr>
            <p:cNvSpPr/>
            <p:nvPr/>
          </p:nvSpPr>
          <p:spPr>
            <a:xfrm>
              <a:off x="764524" y="5333515"/>
              <a:ext cx="3225129" cy="717428"/>
            </a:xfrm>
            <a:prstGeom prst="rect">
              <a:avLst/>
            </a:prstGeom>
            <a:solidFill>
              <a:srgbClr val="AB1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276112-F23C-702A-BCCD-226485400075}"/>
                </a:ext>
              </a:extLst>
            </p:cNvPr>
            <p:cNvSpPr/>
            <p:nvPr/>
          </p:nvSpPr>
          <p:spPr>
            <a:xfrm>
              <a:off x="779228" y="3148717"/>
              <a:ext cx="3225129" cy="657495"/>
            </a:xfrm>
            <a:prstGeom prst="rect">
              <a:avLst/>
            </a:prstGeom>
            <a:solidFill>
              <a:srgbClr val="AB1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/>
            </a:p>
          </p:txBody>
        </p:sp>
        <p:sp>
          <p:nvSpPr>
            <p:cNvPr id="9" name="Shape 121">
              <a:extLst>
                <a:ext uri="{FF2B5EF4-FFF2-40B4-BE49-F238E27FC236}">
                  <a16:creationId xmlns:a16="http://schemas.microsoft.com/office/drawing/2014/main" id="{4DF49D7A-0BA6-2D7E-7560-4B47C9B9108B}"/>
                </a:ext>
              </a:extLst>
            </p:cNvPr>
            <p:cNvSpPr/>
            <p:nvPr/>
          </p:nvSpPr>
          <p:spPr>
            <a:xfrm>
              <a:off x="878226" y="2368809"/>
              <a:ext cx="3111427" cy="37446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ma14="http://schemas.microsoft.com/office/mac/drawingml/2011/main" val="1"/>
              </a:ext>
            </a:extLst>
          </p:spPr>
          <p:txBody>
            <a:bodyPr wrap="none" lIns="25399" tIns="25399" rIns="25399" bIns="25399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2724" hangingPunct="0"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Roboto Black"/>
                  <a:cs typeface="Arial" charset="0"/>
                </a:rPr>
                <a:t>HAVE YOU</a:t>
              </a:r>
            </a:p>
            <a:p>
              <a:pPr defTabSz="412724" hangingPunct="0"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bg1"/>
                  </a:solidFill>
                  <a:latin typeface="Arial" charset="0"/>
                  <a:ea typeface="Roboto Black"/>
                  <a:cs typeface="Arial" charset="0"/>
                  <a:sym typeface="Roboto Black"/>
                </a:rPr>
                <a:t>INVESTED</a:t>
              </a:r>
            </a:p>
            <a:p>
              <a:pPr defTabSz="412724" hangingPunct="0"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Roboto Black"/>
                  <a:cs typeface="Arial" charset="0"/>
                  <a:sym typeface="Roboto Black"/>
                </a:rPr>
                <a:t>ON YOUR </a:t>
              </a:r>
            </a:p>
            <a:p>
              <a:pPr defTabSz="412724" hangingPunct="0"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Roboto Black"/>
                  <a:cs typeface="Arial" charset="0"/>
                  <a:sym typeface="Roboto Black"/>
                </a:rPr>
                <a:t>DIGITAL </a:t>
              </a:r>
            </a:p>
            <a:p>
              <a:pPr defTabSz="412724" hangingPunct="0">
                <a:defRPr sz="12400" cap="all">
                  <a:solidFill>
                    <a:srgbClr val="343E47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4800" b="1" kern="0" cap="all" spc="-150" dirty="0">
                  <a:solidFill>
                    <a:schemeClr val="bg1"/>
                  </a:solidFill>
                  <a:latin typeface="Arial" charset="0"/>
                  <a:ea typeface="Roboto Black"/>
                  <a:cs typeface="Arial" charset="0"/>
                  <a:sym typeface="Roboto Black"/>
                </a:rPr>
                <a:t>IDENTITY?</a:t>
              </a:r>
              <a:endParaRPr sz="4800" b="1" kern="0" cap="all" spc="-150" dirty="0">
                <a:solidFill>
                  <a:schemeClr val="bg1"/>
                </a:solidFill>
                <a:latin typeface="Arial" charset="0"/>
                <a:ea typeface="Roboto Black"/>
                <a:cs typeface="Arial" charset="0"/>
                <a:sym typeface="Roboto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347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1274</TotalTime>
  <Words>1276</Words>
  <Application>Microsoft Office PowerPoint</Application>
  <PresentationFormat>Widescreen</PresentationFormat>
  <Paragraphs>335</Paragraphs>
  <Slides>39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Arial</vt:lpstr>
      <vt:lpstr>Arial Black</vt:lpstr>
      <vt:lpstr>Calibri</vt:lpstr>
      <vt:lpstr>Calibri Light</vt:lpstr>
      <vt:lpstr>Georgia</vt:lpstr>
      <vt:lpstr>Montserrat Bold</vt:lpstr>
      <vt:lpstr>Montserrat SemiBold</vt:lpstr>
      <vt:lpstr>Poppins SemiBold</vt:lpstr>
      <vt:lpstr>Roboto</vt:lpstr>
      <vt:lpstr>Segoe UI</vt:lpstr>
      <vt:lpstr>Segoe UI Bold</vt:lpstr>
      <vt:lpstr>Slack-Lato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SEO ShowCase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Commandments of Digital Marketing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Mayur Bhat</dc:creator>
  <cp:lastModifiedBy>Mayur Bhat</cp:lastModifiedBy>
  <cp:revision>177</cp:revision>
  <dcterms:created xsi:type="dcterms:W3CDTF">2021-04-06T12:46:02Z</dcterms:created>
  <dcterms:modified xsi:type="dcterms:W3CDTF">2023-11-23T04:42:22Z</dcterms:modified>
</cp:coreProperties>
</file>